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Montserrat SemiBold"/>
      <p:regular r:id="rId63"/>
      <p:bold r:id="rId64"/>
      <p:italic r:id="rId65"/>
      <p:boldItalic r:id="rId66"/>
    </p:embeddedFont>
    <p:embeddedFont>
      <p:font typeface="Montserra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637EB3-7FF7-4936-ACE2-693F14A80988}">
  <a:tblStyle styleId="{D1637EB3-7FF7-4936-ACE2-693F14A809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ontserra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ontserratSemiBold-bold.fntdata"/><Relationship Id="rId63" Type="http://schemas.openxmlformats.org/officeDocument/2006/relationships/font" Target="fonts/MontserratSemiBold-regular.fntdata"/><Relationship Id="rId22" Type="http://schemas.openxmlformats.org/officeDocument/2006/relationships/slide" Target="slides/slide16.xml"/><Relationship Id="rId66" Type="http://schemas.openxmlformats.org/officeDocument/2006/relationships/font" Target="fonts/MontserratSemiBold-boldItalic.fntdata"/><Relationship Id="rId21" Type="http://schemas.openxmlformats.org/officeDocument/2006/relationships/slide" Target="slides/slide15.xml"/><Relationship Id="rId65" Type="http://schemas.openxmlformats.org/officeDocument/2006/relationships/font" Target="fonts/MontserratSemiBold-italic.fntdata"/><Relationship Id="rId24" Type="http://schemas.openxmlformats.org/officeDocument/2006/relationships/slide" Target="slides/slide18.xml"/><Relationship Id="rId68" Type="http://schemas.openxmlformats.org/officeDocument/2006/relationships/font" Target="fonts/Montserrat-bold.fntdata"/><Relationship Id="rId23" Type="http://schemas.openxmlformats.org/officeDocument/2006/relationships/slide" Target="slides/slide17.xml"/><Relationship Id="rId67" Type="http://schemas.openxmlformats.org/officeDocument/2006/relationships/font" Target="fonts/Montserrat-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997276a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997276a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0375c53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0375c53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997276a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997276a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acb2139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acb2139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997276a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997276a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997276a5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997276a5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0375c53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0375c53a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0375c53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0375c53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0375c53a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0375c53a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0375c53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0375c53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034f85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034f85f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0375c53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0375c53a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0375c53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0375c53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408c14d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408c14d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413a4838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413a4838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413a4838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413a4838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0375c53a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0375c53a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0375c53a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0375c53a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0375c53a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0375c53a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0375c53a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0375c53a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acb2139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acb2139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0375c53a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00375c53a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0375c53a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0375c53a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0375c53a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0375c53a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0375c53a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0375c53a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0375c53a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0375c53a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0375c53a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0375c53a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0375c53a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00375c53a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0375c53a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0375c53a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0375c53a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0375c53a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0375c53a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0375c53a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0375c53a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0375c53a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0034f85f0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0034f85f0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0375c53a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0375c53a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886b055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f886b05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886b0551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886b055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0375c53a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0375c53a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00375c53a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00375c53a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0375c53a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00375c53a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0375c53a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0375c53a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0413a48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0413a48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0413a483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0413a483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0413a4838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0413a4838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0fc3e2d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0fc3e2d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413a483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0413a483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0413a4838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0413a4838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413a4838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413a4838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0413a4838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0413a4838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413a4838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413a4838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0413a4838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0413a483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413a4838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413a4838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0375c53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0375c53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0375c53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0375c53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997276a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8997276a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8997276a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8997276a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BAIT2203 Human Computer Interaction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Wechat Application System</a:t>
            </a:r>
            <a:endParaRPr/>
          </a:p>
        </p:txBody>
      </p:sp>
      <p:sp>
        <p:nvSpPr>
          <p:cNvPr id="56" name="Google Shape;56;p13"/>
          <p:cNvSpPr txBox="1"/>
          <p:nvPr/>
        </p:nvSpPr>
        <p:spPr>
          <a:xfrm>
            <a:off x="3767250" y="3626725"/>
            <a:ext cx="1609500" cy="12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Lim Jun Wei</a:t>
            </a:r>
            <a:endParaRPr sz="1800">
              <a:solidFill>
                <a:schemeClr val="dk2"/>
              </a:solidFill>
            </a:endParaRPr>
          </a:p>
          <a:p>
            <a:pPr indent="0" lvl="0" marL="0" rtl="0" algn="l">
              <a:spcBef>
                <a:spcPts val="0"/>
              </a:spcBef>
              <a:spcAft>
                <a:spcPts val="0"/>
              </a:spcAft>
              <a:buNone/>
            </a:pPr>
            <a:r>
              <a:rPr lang="en" sz="1800">
                <a:solidFill>
                  <a:schemeClr val="dk2"/>
                </a:solidFill>
              </a:rPr>
              <a:t>Chia Ming Yi</a:t>
            </a:r>
            <a:endParaRPr sz="1800">
              <a:solidFill>
                <a:schemeClr val="dk2"/>
              </a:solidFill>
            </a:endParaRPr>
          </a:p>
          <a:p>
            <a:pPr indent="0" lvl="0" marL="0" rtl="0" algn="l">
              <a:spcBef>
                <a:spcPts val="0"/>
              </a:spcBef>
              <a:spcAft>
                <a:spcPts val="0"/>
              </a:spcAft>
              <a:buNone/>
            </a:pPr>
            <a:r>
              <a:rPr lang="en" sz="1800">
                <a:solidFill>
                  <a:schemeClr val="dk2"/>
                </a:solidFill>
              </a:rPr>
              <a:t>Ong Yi Xin</a:t>
            </a:r>
            <a:endParaRPr sz="1800">
              <a:solidFill>
                <a:schemeClr val="dk2"/>
              </a:solidFill>
            </a:endParaRPr>
          </a:p>
          <a:p>
            <a:pPr indent="0" lvl="0" marL="0" rtl="0" algn="l">
              <a:spcBef>
                <a:spcPts val="0"/>
              </a:spcBef>
              <a:spcAft>
                <a:spcPts val="0"/>
              </a:spcAft>
              <a:buNone/>
            </a:pPr>
            <a:r>
              <a:rPr lang="en" sz="1800">
                <a:solidFill>
                  <a:schemeClr val="dk2"/>
                </a:solidFill>
              </a:rPr>
              <a:t>Ng Ian Kai</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22"/>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22"/>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2000">
                <a:solidFill>
                  <a:srgbClr val="0F407E"/>
                </a:solidFill>
                <a:latin typeface="Montserrat"/>
                <a:ea typeface="Montserrat"/>
                <a:cs typeface="Montserrat"/>
                <a:sym typeface="Montserrat"/>
              </a:rPr>
              <a:t>Congenital</a:t>
            </a:r>
            <a:r>
              <a:rPr b="1" lang="en" sz="2000">
                <a:solidFill>
                  <a:srgbClr val="0F407E"/>
                </a:solidFill>
                <a:latin typeface="Montserrat"/>
                <a:ea typeface="Montserrat"/>
                <a:cs typeface="Montserrat"/>
                <a:sym typeface="Montserrat"/>
              </a:rPr>
              <a:t> disabilities</a:t>
            </a:r>
            <a:endParaRPr b="1" sz="2000">
              <a:solidFill>
                <a:srgbClr val="0F407E"/>
              </a:solidFill>
              <a:latin typeface="Montserrat"/>
              <a:ea typeface="Montserrat"/>
              <a:cs typeface="Montserrat"/>
              <a:sym typeface="Montserrat"/>
            </a:endParaRPr>
          </a:p>
          <a:p>
            <a:pPr indent="-355600" lvl="0" marL="457200" rtl="0" algn="l">
              <a:lnSpc>
                <a:spcPct val="150000"/>
              </a:lnSpc>
              <a:spcBef>
                <a:spcPts val="1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Overcome pain in most scenarios everyday</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Blind person:</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Prefer to perceive info via </a:t>
            </a:r>
            <a:r>
              <a:rPr lang="en" sz="2000">
                <a:solidFill>
                  <a:srgbClr val="0F407E"/>
                </a:solidFill>
                <a:latin typeface="Montserrat SemiBold"/>
                <a:ea typeface="Montserrat SemiBold"/>
                <a:cs typeface="Montserrat SemiBold"/>
                <a:sym typeface="Montserrat SemiBold"/>
              </a:rPr>
              <a:t>auditory</a:t>
            </a:r>
            <a:r>
              <a:rPr lang="en" sz="2000">
                <a:solidFill>
                  <a:srgbClr val="0F407E"/>
                </a:solidFill>
                <a:latin typeface="Montserrat SemiBold"/>
                <a:ea typeface="Montserrat SemiBold"/>
                <a:cs typeface="Montserrat SemiBold"/>
                <a:sym typeface="Montserrat SemiBold"/>
              </a:rPr>
              <a:t> sense or tactile sense</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Deaf person:</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Prefer to perceive info via visual sense</a:t>
            </a:r>
            <a:endParaRPr sz="2000">
              <a:solidFill>
                <a:srgbClr val="0F407E"/>
              </a:solidFill>
              <a:latin typeface="Montserrat SemiBold"/>
              <a:ea typeface="Montserrat SemiBold"/>
              <a:cs typeface="Montserrat SemiBold"/>
              <a:sym typeface="Montserrat SemiBold"/>
            </a:endParaRPr>
          </a:p>
        </p:txBody>
      </p:sp>
      <p:sp>
        <p:nvSpPr>
          <p:cNvPr id="120" name="Google Shape;120;p22"/>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People</a:t>
            </a:r>
            <a:endParaRPr b="1" sz="2520">
              <a:solidFill>
                <a:srgbClr val="0F407E"/>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3"/>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3"/>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Activities - Kids</a:t>
            </a:r>
            <a:endParaRPr b="1" sz="2520">
              <a:solidFill>
                <a:srgbClr val="0F407E"/>
              </a:solidFill>
              <a:latin typeface="Montserrat"/>
              <a:ea typeface="Montserrat"/>
              <a:cs typeface="Montserrat"/>
              <a:sym typeface="Montserrat"/>
            </a:endParaRPr>
          </a:p>
        </p:txBody>
      </p:sp>
      <p:graphicFrame>
        <p:nvGraphicFramePr>
          <p:cNvPr id="127" name="Google Shape;127;p23"/>
          <p:cNvGraphicFramePr/>
          <p:nvPr/>
        </p:nvGraphicFramePr>
        <p:xfrm>
          <a:off x="559925" y="1018450"/>
          <a:ext cx="3000000" cy="3000000"/>
        </p:xfrm>
        <a:graphic>
          <a:graphicData uri="http://schemas.openxmlformats.org/drawingml/2006/table">
            <a:tbl>
              <a:tblPr>
                <a:noFill/>
                <a:tableStyleId>{D1637EB3-7FF7-4936-ACE2-693F14A80988}</a:tableStyleId>
              </a:tblPr>
              <a:tblGrid>
                <a:gridCol w="4012075"/>
                <a:gridCol w="4012075"/>
              </a:tblGrid>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Timeline</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Activities</a:t>
                      </a:r>
                      <a:endParaRPr>
                        <a:solidFill>
                          <a:srgbClr val="0F407E"/>
                        </a:solidFill>
                        <a:latin typeface="Montserrat SemiBold"/>
                        <a:ea typeface="Montserrat SemiBold"/>
                        <a:cs typeface="Montserrat SemiBold"/>
                        <a:sym typeface="Montserrat SemiBold"/>
                      </a:endParaRPr>
                    </a:p>
                  </a:txBody>
                  <a:tcPr marT="91425" marB="91425" marR="91425" marL="91425"/>
                </a:tc>
              </a:tr>
              <a:tr h="7904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6.30 am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Wake up</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Take breakfast</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Go to school</a:t>
                      </a:r>
                      <a:endParaRPr>
                        <a:solidFill>
                          <a:srgbClr val="0F407E"/>
                        </a:solidFill>
                        <a:latin typeface="Montserrat SemiBold"/>
                        <a:ea typeface="Montserrat SemiBold"/>
                        <a:cs typeface="Montserrat SemiBold"/>
                        <a:sym typeface="Montserrat SemiBold"/>
                      </a:endParaRPr>
                    </a:p>
                  </a:txBody>
                  <a:tcPr marT="91425" marB="91425" marR="91425" marL="91425"/>
                </a:tc>
              </a:tr>
              <a:tr h="120030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3.00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Go back home</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Take shower</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Accomplish school </a:t>
                      </a:r>
                      <a:r>
                        <a:rPr lang="en">
                          <a:solidFill>
                            <a:srgbClr val="0F407E"/>
                          </a:solidFill>
                          <a:latin typeface="Montserrat SemiBold"/>
                          <a:ea typeface="Montserrat SemiBold"/>
                          <a:cs typeface="Montserrat SemiBold"/>
                          <a:sym typeface="Montserrat SemiBold"/>
                        </a:rPr>
                        <a:t>tasks</a:t>
                      </a:r>
                      <a:r>
                        <a:rPr lang="en">
                          <a:solidFill>
                            <a:srgbClr val="0F407E"/>
                          </a:solidFill>
                          <a:latin typeface="Montserrat SemiBold"/>
                          <a:ea typeface="Montserrat SemiBold"/>
                          <a:cs typeface="Montserrat SemiBold"/>
                          <a:sym typeface="Montserrat SemiBold"/>
                        </a:rPr>
                        <a:t> and projects at home</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Discuss school tasks with classmates</a:t>
                      </a:r>
                      <a:endParaRPr>
                        <a:solidFill>
                          <a:srgbClr val="0F407E"/>
                        </a:solidFill>
                        <a:latin typeface="Montserrat SemiBold"/>
                        <a:ea typeface="Montserrat SemiBold"/>
                        <a:cs typeface="Montserrat SemiBold"/>
                        <a:sym typeface="Montserrat SemiBold"/>
                      </a:endParaRPr>
                    </a:p>
                  </a:txBody>
                  <a:tcPr marT="91425" marB="91425" marR="91425" marL="91425"/>
                </a:tc>
              </a:tr>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5.30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Play games</a:t>
                      </a:r>
                      <a:endParaRPr>
                        <a:solidFill>
                          <a:srgbClr val="0F407E"/>
                        </a:solidFill>
                        <a:latin typeface="Montserrat SemiBold"/>
                        <a:ea typeface="Montserrat SemiBold"/>
                        <a:cs typeface="Montserrat SemiBold"/>
                        <a:sym typeface="Montserrat SemiBold"/>
                      </a:endParaRPr>
                    </a:p>
                  </a:txBody>
                  <a:tcPr marT="91425" marB="91425" marR="91425" marL="91425"/>
                </a:tc>
              </a:tr>
              <a:tr h="585475">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7.00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Have dinner</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Chit chat with friends via online</a:t>
                      </a:r>
                      <a:endParaRPr>
                        <a:solidFill>
                          <a:srgbClr val="0F407E"/>
                        </a:solidFill>
                        <a:latin typeface="Montserrat SemiBold"/>
                        <a:ea typeface="Montserrat SemiBold"/>
                        <a:cs typeface="Montserrat SemiBold"/>
                        <a:sym typeface="Montserrat SemiBold"/>
                      </a:endParaRPr>
                    </a:p>
                  </a:txBody>
                  <a:tcPr marT="91425" marB="91425" marR="91425" marL="91425"/>
                </a:tc>
              </a:tr>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9.00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Go to bed</a:t>
                      </a:r>
                      <a:endParaRPr>
                        <a:solidFill>
                          <a:srgbClr val="0F407E"/>
                        </a:solidFill>
                        <a:latin typeface="Montserrat SemiBold"/>
                        <a:ea typeface="Montserrat SemiBold"/>
                        <a:cs typeface="Montserrat SemiBold"/>
                        <a:sym typeface="Montserrat SemiBold"/>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24"/>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4"/>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Activities - Secondary School Students</a:t>
            </a:r>
            <a:endParaRPr b="1" sz="2520">
              <a:solidFill>
                <a:srgbClr val="0F407E"/>
              </a:solidFill>
              <a:latin typeface="Montserrat"/>
              <a:ea typeface="Montserrat"/>
              <a:cs typeface="Montserrat"/>
              <a:sym typeface="Montserrat"/>
            </a:endParaRPr>
          </a:p>
        </p:txBody>
      </p:sp>
      <p:graphicFrame>
        <p:nvGraphicFramePr>
          <p:cNvPr id="134" name="Google Shape;134;p24"/>
          <p:cNvGraphicFramePr/>
          <p:nvPr/>
        </p:nvGraphicFramePr>
        <p:xfrm>
          <a:off x="559925" y="1018450"/>
          <a:ext cx="3000000" cy="3000000"/>
        </p:xfrm>
        <a:graphic>
          <a:graphicData uri="http://schemas.openxmlformats.org/drawingml/2006/table">
            <a:tbl>
              <a:tblPr>
                <a:noFill/>
                <a:tableStyleId>{D1637EB3-7FF7-4936-ACE2-693F14A80988}</a:tableStyleId>
              </a:tblPr>
              <a:tblGrid>
                <a:gridCol w="4012075"/>
                <a:gridCol w="4012075"/>
              </a:tblGrid>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Timeline</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Activities</a:t>
                      </a:r>
                      <a:endParaRPr>
                        <a:solidFill>
                          <a:srgbClr val="0F407E"/>
                        </a:solidFill>
                        <a:latin typeface="Montserrat SemiBold"/>
                        <a:ea typeface="Montserrat SemiBold"/>
                        <a:cs typeface="Montserrat SemiBold"/>
                        <a:sym typeface="Montserrat SemiBold"/>
                      </a:endParaRPr>
                    </a:p>
                  </a:txBody>
                  <a:tcPr marT="91425" marB="91425" marR="91425" marL="91425"/>
                </a:tc>
              </a:tr>
              <a:tr h="7904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6.00 am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Check messages and notifications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Check school announcements and updates</a:t>
                      </a:r>
                      <a:endParaRPr>
                        <a:solidFill>
                          <a:srgbClr val="0F407E"/>
                        </a:solidFill>
                        <a:latin typeface="Montserrat SemiBold"/>
                        <a:ea typeface="Montserrat SemiBold"/>
                        <a:cs typeface="Montserrat SemiBold"/>
                        <a:sym typeface="Montserrat SemiBold"/>
                      </a:endParaRPr>
                    </a:p>
                  </a:txBody>
                  <a:tcPr marT="91425" marB="91425" marR="91425" marL="91425"/>
                </a:tc>
              </a:tr>
              <a:tr h="1032975">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8</a:t>
                      </a:r>
                      <a:r>
                        <a:rPr lang="en">
                          <a:solidFill>
                            <a:srgbClr val="0F407E"/>
                          </a:solidFill>
                          <a:latin typeface="Montserrat SemiBold"/>
                          <a:ea typeface="Montserrat SemiBold"/>
                          <a:cs typeface="Montserrat SemiBold"/>
                          <a:sym typeface="Montserrat SemiBold"/>
                        </a:rPr>
                        <a:t>.00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Discuss assignments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Ask questions on school group chat</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Share class notes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Access education mini programs</a:t>
                      </a:r>
                      <a:endParaRPr>
                        <a:solidFill>
                          <a:srgbClr val="0F407E"/>
                        </a:solidFill>
                        <a:latin typeface="Montserrat SemiBold"/>
                        <a:ea typeface="Montserrat SemiBold"/>
                        <a:cs typeface="Montserrat SemiBold"/>
                        <a:sym typeface="Montserrat SemiBold"/>
                      </a:endParaRPr>
                    </a:p>
                  </a:txBody>
                  <a:tcPr marT="91425" marB="91425" marR="91425" marL="91425"/>
                </a:tc>
              </a:tr>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3.00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Join co-curricular activities and clubs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Communicate with club members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Receive announcement regarding to activities</a:t>
                      </a:r>
                      <a:endParaRPr>
                        <a:solidFill>
                          <a:srgbClr val="0F407E"/>
                        </a:solidFill>
                        <a:latin typeface="Montserrat SemiBold"/>
                        <a:ea typeface="Montserrat SemiBold"/>
                        <a:cs typeface="Montserrat SemiBold"/>
                        <a:sym typeface="Montserrat SemiBold"/>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5"/>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5"/>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Activities - Secondary School Students</a:t>
            </a:r>
            <a:endParaRPr b="1" sz="2520">
              <a:solidFill>
                <a:srgbClr val="0F407E"/>
              </a:solidFill>
              <a:latin typeface="Montserrat"/>
              <a:ea typeface="Montserrat"/>
              <a:cs typeface="Montserrat"/>
              <a:sym typeface="Montserrat"/>
            </a:endParaRPr>
          </a:p>
        </p:txBody>
      </p:sp>
      <p:graphicFrame>
        <p:nvGraphicFramePr>
          <p:cNvPr id="141" name="Google Shape;141;p25"/>
          <p:cNvGraphicFramePr/>
          <p:nvPr/>
        </p:nvGraphicFramePr>
        <p:xfrm>
          <a:off x="559925" y="1018450"/>
          <a:ext cx="3000000" cy="3000000"/>
        </p:xfrm>
        <a:graphic>
          <a:graphicData uri="http://schemas.openxmlformats.org/drawingml/2006/table">
            <a:tbl>
              <a:tblPr>
                <a:noFill/>
                <a:tableStyleId>{D1637EB3-7FF7-4936-ACE2-693F14A80988}</a:tableStyleId>
              </a:tblPr>
              <a:tblGrid>
                <a:gridCol w="4012075"/>
                <a:gridCol w="4012075"/>
              </a:tblGrid>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Timeline</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Activities</a:t>
                      </a:r>
                      <a:endParaRPr>
                        <a:solidFill>
                          <a:srgbClr val="0F407E"/>
                        </a:solidFill>
                        <a:latin typeface="Montserrat SemiBold"/>
                        <a:ea typeface="Montserrat SemiBold"/>
                        <a:cs typeface="Montserrat SemiBold"/>
                        <a:sym typeface="Montserrat SemiBold"/>
                      </a:endParaRPr>
                    </a:p>
                  </a:txBody>
                  <a:tcPr marT="91425" marB="91425" marR="91425" marL="91425"/>
                </a:tc>
              </a:tr>
              <a:tr h="7904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6.00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Complete homework</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Pre-study tomorrow’s class content</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Form study group via online</a:t>
                      </a:r>
                      <a:endParaRPr>
                        <a:solidFill>
                          <a:srgbClr val="0F407E"/>
                        </a:solidFill>
                        <a:latin typeface="Montserrat SemiBold"/>
                        <a:ea typeface="Montserrat SemiBold"/>
                        <a:cs typeface="Montserrat SemiBold"/>
                        <a:sym typeface="Montserrat SemiBold"/>
                      </a:endParaRPr>
                    </a:p>
                  </a:txBody>
                  <a:tcPr marT="91425" marB="91425" marR="91425" marL="91425"/>
                </a:tc>
              </a:tr>
              <a:tr h="120030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9.00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Entertainment</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Share interesting moments at school via online</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Go to bed</a:t>
                      </a:r>
                      <a:endParaRPr>
                        <a:solidFill>
                          <a:srgbClr val="0F407E"/>
                        </a:solidFill>
                        <a:latin typeface="Montserrat SemiBold"/>
                        <a:ea typeface="Montserrat SemiBold"/>
                        <a:cs typeface="Montserrat SemiBold"/>
                        <a:sym typeface="Montserrat SemiBold"/>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6"/>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6"/>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Activities - Office Workers</a:t>
            </a:r>
            <a:endParaRPr b="1" sz="2520">
              <a:solidFill>
                <a:srgbClr val="0F407E"/>
              </a:solidFill>
              <a:latin typeface="Montserrat"/>
              <a:ea typeface="Montserrat"/>
              <a:cs typeface="Montserrat"/>
              <a:sym typeface="Montserrat"/>
            </a:endParaRPr>
          </a:p>
        </p:txBody>
      </p:sp>
      <p:graphicFrame>
        <p:nvGraphicFramePr>
          <p:cNvPr id="148" name="Google Shape;148;p26"/>
          <p:cNvGraphicFramePr/>
          <p:nvPr/>
        </p:nvGraphicFramePr>
        <p:xfrm>
          <a:off x="559925" y="1018450"/>
          <a:ext cx="3000000" cy="3000000"/>
        </p:xfrm>
        <a:graphic>
          <a:graphicData uri="http://schemas.openxmlformats.org/drawingml/2006/table">
            <a:tbl>
              <a:tblPr>
                <a:noFill/>
                <a:tableStyleId>{D1637EB3-7FF7-4936-ACE2-693F14A80988}</a:tableStyleId>
              </a:tblPr>
              <a:tblGrid>
                <a:gridCol w="4012075"/>
                <a:gridCol w="4012075"/>
              </a:tblGrid>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Timeline</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Activities</a:t>
                      </a:r>
                      <a:endParaRPr>
                        <a:solidFill>
                          <a:srgbClr val="0F407E"/>
                        </a:solidFill>
                        <a:latin typeface="Montserrat SemiBold"/>
                        <a:ea typeface="Montserrat SemiBold"/>
                        <a:cs typeface="Montserrat SemiBold"/>
                        <a:sym typeface="Montserrat SemiBold"/>
                      </a:endParaRPr>
                    </a:p>
                  </a:txBody>
                  <a:tcPr marT="91425" marB="91425" marR="91425" marL="91425"/>
                </a:tc>
              </a:tr>
              <a:tr h="7904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6.00 am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Check messages and notifications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Read latest news posted</a:t>
                      </a:r>
                      <a:endParaRPr>
                        <a:solidFill>
                          <a:srgbClr val="0F407E"/>
                        </a:solidFill>
                        <a:latin typeface="Montserrat SemiBold"/>
                        <a:ea typeface="Montserrat SemiBold"/>
                        <a:cs typeface="Montserrat SemiBold"/>
                        <a:sym typeface="Montserrat SemiBold"/>
                      </a:endParaRPr>
                    </a:p>
                  </a:txBody>
                  <a:tcPr marT="91425" marB="91425" marR="91425" marL="91425"/>
                </a:tc>
              </a:tr>
              <a:tr h="666125">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8.30 am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Work at company office</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Communicate with colleagues</a:t>
                      </a:r>
                      <a:endParaRPr>
                        <a:solidFill>
                          <a:srgbClr val="0F407E"/>
                        </a:solidFill>
                        <a:latin typeface="Montserrat SemiBold"/>
                        <a:ea typeface="Montserrat SemiBold"/>
                        <a:cs typeface="Montserrat SemiBold"/>
                        <a:sym typeface="Montserrat SemiBold"/>
                      </a:endParaRPr>
                    </a:p>
                  </a:txBody>
                  <a:tcPr marT="91425" marB="91425" marR="91425" marL="91425"/>
                </a:tc>
              </a:tr>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12.00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Having lunch at restaurant</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Payment via transferring money using smartphone</a:t>
                      </a:r>
                      <a:endParaRPr>
                        <a:solidFill>
                          <a:srgbClr val="0F407E"/>
                        </a:solidFill>
                        <a:latin typeface="Montserrat SemiBold"/>
                        <a:ea typeface="Montserrat SemiBold"/>
                        <a:cs typeface="Montserrat SemiBold"/>
                        <a:sym typeface="Montserrat SemiBold"/>
                      </a:endParaRPr>
                    </a:p>
                  </a:txBody>
                  <a:tcPr marT="91425" marB="91425" marR="91425" marL="91425"/>
                </a:tc>
              </a:tr>
              <a:tr h="585475">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9.00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Watch short videos using smartphone or tablets</a:t>
                      </a:r>
                      <a:endParaRPr>
                        <a:solidFill>
                          <a:srgbClr val="0F407E"/>
                        </a:solidFill>
                        <a:latin typeface="Montserrat SemiBold"/>
                        <a:ea typeface="Montserrat SemiBold"/>
                        <a:cs typeface="Montserrat SemiBold"/>
                        <a:sym typeface="Montserrat SemiBold"/>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7"/>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7"/>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Activities - Retirees or Elders</a:t>
            </a:r>
            <a:endParaRPr b="1" sz="2520">
              <a:solidFill>
                <a:srgbClr val="0F407E"/>
              </a:solidFill>
              <a:latin typeface="Montserrat"/>
              <a:ea typeface="Montserrat"/>
              <a:cs typeface="Montserrat"/>
              <a:sym typeface="Montserrat"/>
            </a:endParaRPr>
          </a:p>
        </p:txBody>
      </p:sp>
      <p:graphicFrame>
        <p:nvGraphicFramePr>
          <p:cNvPr id="155" name="Google Shape;155;p27"/>
          <p:cNvGraphicFramePr/>
          <p:nvPr/>
        </p:nvGraphicFramePr>
        <p:xfrm>
          <a:off x="559925" y="1018450"/>
          <a:ext cx="3000000" cy="3000000"/>
        </p:xfrm>
        <a:graphic>
          <a:graphicData uri="http://schemas.openxmlformats.org/drawingml/2006/table">
            <a:tbl>
              <a:tblPr>
                <a:noFill/>
                <a:tableStyleId>{D1637EB3-7FF7-4936-ACE2-693F14A80988}</a:tableStyleId>
              </a:tblPr>
              <a:tblGrid>
                <a:gridCol w="4012075"/>
                <a:gridCol w="4012075"/>
              </a:tblGrid>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Timeline</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Activities</a:t>
                      </a:r>
                      <a:endParaRPr>
                        <a:solidFill>
                          <a:srgbClr val="0F407E"/>
                        </a:solidFill>
                        <a:latin typeface="Montserrat SemiBold"/>
                        <a:ea typeface="Montserrat SemiBold"/>
                        <a:cs typeface="Montserrat SemiBold"/>
                        <a:sym typeface="Montserrat SemiBold"/>
                      </a:endParaRPr>
                    </a:p>
                  </a:txBody>
                  <a:tcPr marT="91425" marB="91425" marR="91425" marL="91425"/>
                </a:tc>
              </a:tr>
              <a:tr h="7904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6.00 am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Read news articles via online or newspaper</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Obtain health tips and wellness info</a:t>
                      </a:r>
                      <a:endParaRPr>
                        <a:solidFill>
                          <a:srgbClr val="0F407E"/>
                        </a:solidFill>
                        <a:latin typeface="Montserrat SemiBold"/>
                        <a:ea typeface="Montserrat SemiBold"/>
                        <a:cs typeface="Montserrat SemiBold"/>
                        <a:sym typeface="Montserrat SemiBold"/>
                      </a:endParaRPr>
                    </a:p>
                  </a:txBody>
                  <a:tcPr marT="91425" marB="91425" marR="91425" marL="91425"/>
                </a:tc>
              </a:tr>
              <a:tr h="698325">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9.00 am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Communicate with family members</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Ask for help from childs</a:t>
                      </a:r>
                      <a:endParaRPr>
                        <a:solidFill>
                          <a:srgbClr val="0F407E"/>
                        </a:solidFill>
                        <a:latin typeface="Montserrat SemiBold"/>
                        <a:ea typeface="Montserrat SemiBold"/>
                        <a:cs typeface="Montserrat SemiBold"/>
                        <a:sym typeface="Montserrat SemiBold"/>
                      </a:endParaRPr>
                    </a:p>
                  </a:txBody>
                  <a:tcPr marT="91425" marB="91425" marR="91425" marL="91425"/>
                </a:tc>
              </a:tr>
              <a:tr h="380550">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12.00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Order food at restaurant or via food delivery</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Make transaction using smartphone</a:t>
                      </a:r>
                      <a:endParaRPr>
                        <a:solidFill>
                          <a:srgbClr val="0F407E"/>
                        </a:solidFill>
                        <a:latin typeface="Montserrat SemiBold"/>
                        <a:ea typeface="Montserrat SemiBold"/>
                        <a:cs typeface="Montserrat SemiBold"/>
                        <a:sym typeface="Montserrat SemiBold"/>
                      </a:endParaRPr>
                    </a:p>
                  </a:txBody>
                  <a:tcPr marT="91425" marB="91425" marR="91425" marL="91425"/>
                </a:tc>
              </a:tr>
              <a:tr h="585475">
                <a:tc>
                  <a:txBody>
                    <a:bodyPr/>
                    <a:lstStyle/>
                    <a:p>
                      <a:pPr indent="0" lvl="0" marL="0" rtl="0" algn="l">
                        <a:spcBef>
                          <a:spcPts val="0"/>
                        </a:spcBef>
                        <a:spcAft>
                          <a:spcPts val="0"/>
                        </a:spcAft>
                        <a:buNone/>
                      </a:pPr>
                      <a:r>
                        <a:rPr lang="en">
                          <a:solidFill>
                            <a:srgbClr val="0F407E"/>
                          </a:solidFill>
                          <a:latin typeface="Montserrat SemiBold"/>
                          <a:ea typeface="Montserrat SemiBold"/>
                          <a:cs typeface="Montserrat SemiBold"/>
                          <a:sym typeface="Montserrat SemiBold"/>
                        </a:rPr>
                        <a:t>7.00 pm</a:t>
                      </a:r>
                      <a:endParaRPr>
                        <a:solidFill>
                          <a:srgbClr val="0F407E"/>
                        </a:solidFill>
                        <a:latin typeface="Montserrat SemiBold"/>
                        <a:ea typeface="Montserrat SemiBold"/>
                        <a:cs typeface="Montserrat SemiBold"/>
                        <a:sym typeface="Montserrat SemiBold"/>
                      </a:endParaRPr>
                    </a:p>
                  </a:txBody>
                  <a:tcPr marT="91425" marB="91425" marR="91425" marL="91425"/>
                </a:tc>
                <a:tc>
                  <a:txBody>
                    <a:bodyPr/>
                    <a:lstStyle/>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Video calls with children</a:t>
                      </a:r>
                      <a:endParaRPr>
                        <a:solidFill>
                          <a:srgbClr val="0F407E"/>
                        </a:solidFill>
                        <a:latin typeface="Montserrat SemiBold"/>
                        <a:ea typeface="Montserrat SemiBold"/>
                        <a:cs typeface="Montserrat SemiBold"/>
                        <a:sym typeface="Montserrat SemiBold"/>
                      </a:endParaRPr>
                    </a:p>
                    <a:p>
                      <a:pPr indent="-317500" lvl="0" marL="457200" rtl="0" algn="l">
                        <a:spcBef>
                          <a:spcPts val="0"/>
                        </a:spcBef>
                        <a:spcAft>
                          <a:spcPts val="0"/>
                        </a:spcAft>
                        <a:buClr>
                          <a:srgbClr val="0F407E"/>
                        </a:buClr>
                        <a:buSzPts val="1400"/>
                        <a:buFont typeface="Montserrat SemiBold"/>
                        <a:buChar char="●"/>
                      </a:pPr>
                      <a:r>
                        <a:rPr lang="en">
                          <a:solidFill>
                            <a:srgbClr val="0F407E"/>
                          </a:solidFill>
                          <a:latin typeface="Montserrat SemiBold"/>
                          <a:ea typeface="Montserrat SemiBold"/>
                          <a:cs typeface="Montserrat SemiBold"/>
                          <a:sym typeface="Montserrat SemiBold"/>
                        </a:rPr>
                        <a:t>Watch videos via television or tablets</a:t>
                      </a:r>
                      <a:endParaRPr>
                        <a:solidFill>
                          <a:srgbClr val="0F407E"/>
                        </a:solidFill>
                        <a:latin typeface="Montserrat SemiBold"/>
                        <a:ea typeface="Montserrat SemiBold"/>
                        <a:cs typeface="Montserrat SemiBold"/>
                        <a:sym typeface="Montserrat SemiBold"/>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8"/>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8"/>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Environment</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Cooler</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Right temperature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Noisy public transportation</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Hot</a:t>
            </a:r>
            <a:endParaRPr sz="2000">
              <a:solidFill>
                <a:srgbClr val="0F407E"/>
              </a:solidFill>
              <a:latin typeface="Montserrat SemiBold"/>
              <a:ea typeface="Montserrat SemiBold"/>
              <a:cs typeface="Montserrat SemiBold"/>
              <a:sym typeface="Montserrat SemiBold"/>
            </a:endParaRPr>
          </a:p>
        </p:txBody>
      </p:sp>
      <p:sp>
        <p:nvSpPr>
          <p:cNvPr id="162" name="Google Shape;162;p28"/>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Context</a:t>
            </a:r>
            <a:endParaRPr b="1" sz="2520">
              <a:solidFill>
                <a:srgbClr val="0F407E"/>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9"/>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9"/>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Support almost all operating system</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Accessible wider audience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Provide user </a:t>
            </a:r>
            <a:r>
              <a:rPr lang="en" sz="2000">
                <a:solidFill>
                  <a:srgbClr val="0F407E"/>
                </a:solidFill>
                <a:latin typeface="Montserrat SemiBold"/>
                <a:ea typeface="Montserrat SemiBold"/>
                <a:cs typeface="Montserrat SemiBold"/>
                <a:sym typeface="Montserrat SemiBold"/>
              </a:rPr>
              <a:t>convenience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Complex (Resource are intensive)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Vulnerability and data privacy</a:t>
            </a:r>
            <a:endParaRPr sz="2000">
              <a:solidFill>
                <a:srgbClr val="0F407E"/>
              </a:solidFill>
              <a:latin typeface="Montserrat SemiBold"/>
              <a:ea typeface="Montserrat SemiBold"/>
              <a:cs typeface="Montserrat SemiBold"/>
              <a:sym typeface="Montserrat SemiBold"/>
            </a:endParaRPr>
          </a:p>
        </p:txBody>
      </p:sp>
      <p:sp>
        <p:nvSpPr>
          <p:cNvPr id="169" name="Google Shape;169;p29"/>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Technology</a:t>
            </a:r>
            <a:endParaRPr b="1" sz="2520">
              <a:solidFill>
                <a:srgbClr val="0F407E"/>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30"/>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30"/>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Convenient apps</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Enhance user </a:t>
            </a:r>
            <a:r>
              <a:rPr lang="en" sz="2000">
                <a:solidFill>
                  <a:srgbClr val="0F407E"/>
                </a:solidFill>
                <a:latin typeface="Montserrat SemiBold"/>
                <a:ea typeface="Montserrat SemiBold"/>
                <a:cs typeface="Montserrat SemiBold"/>
                <a:sym typeface="Montserrat SemiBold"/>
              </a:rPr>
              <a:t>experience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Safer security and privacy</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High Cost</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Limit storage and resource usage</a:t>
            </a:r>
            <a:endParaRPr sz="2000">
              <a:solidFill>
                <a:srgbClr val="0F407E"/>
              </a:solidFill>
              <a:latin typeface="Montserrat SemiBold"/>
              <a:ea typeface="Montserrat SemiBold"/>
              <a:cs typeface="Montserrat SemiBold"/>
              <a:sym typeface="Montserrat SemiBold"/>
            </a:endParaRPr>
          </a:p>
        </p:txBody>
      </p:sp>
      <p:sp>
        <p:nvSpPr>
          <p:cNvPr id="176" name="Google Shape;176;p30"/>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Technology</a:t>
            </a:r>
            <a:endParaRPr b="1" sz="2520">
              <a:solidFill>
                <a:srgbClr val="0F407E"/>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31"/>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1"/>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Graphic user interface (GUI)</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User-friendly interface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Represent </a:t>
            </a:r>
            <a:r>
              <a:rPr lang="en" sz="2000">
                <a:solidFill>
                  <a:srgbClr val="0F407E"/>
                </a:solidFill>
                <a:latin typeface="Montserrat SemiBold"/>
                <a:ea typeface="Montserrat SemiBold"/>
                <a:cs typeface="Montserrat SemiBold"/>
                <a:sym typeface="Montserrat SemiBold"/>
              </a:rPr>
              <a:t>complex</a:t>
            </a:r>
            <a:r>
              <a:rPr lang="en" sz="2000">
                <a:solidFill>
                  <a:srgbClr val="0F407E"/>
                </a:solidFill>
                <a:latin typeface="Montserrat SemiBold"/>
                <a:ea typeface="Montserrat SemiBold"/>
                <a:cs typeface="Montserrat SemiBold"/>
                <a:sym typeface="Montserrat SemiBold"/>
              </a:rPr>
              <a:t> data</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Complex for new users</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Limited for visually </a:t>
            </a:r>
            <a:r>
              <a:rPr lang="en" sz="2000">
                <a:solidFill>
                  <a:srgbClr val="0F407E"/>
                </a:solidFill>
                <a:latin typeface="Montserrat SemiBold"/>
                <a:ea typeface="Montserrat SemiBold"/>
                <a:cs typeface="Montserrat SemiBold"/>
                <a:sym typeface="Montserrat SemiBold"/>
              </a:rPr>
              <a:t>impaired</a:t>
            </a:r>
            <a:r>
              <a:rPr lang="en" sz="2000">
                <a:solidFill>
                  <a:srgbClr val="0F407E"/>
                </a:solidFill>
                <a:latin typeface="Montserrat SemiBold"/>
                <a:ea typeface="Montserrat SemiBold"/>
                <a:cs typeface="Montserrat SemiBold"/>
                <a:sym typeface="Montserrat SemiBold"/>
              </a:rPr>
              <a:t> users</a:t>
            </a:r>
            <a:endParaRPr sz="2000">
              <a:solidFill>
                <a:srgbClr val="0F407E"/>
              </a:solidFill>
              <a:latin typeface="Montserrat SemiBold"/>
              <a:ea typeface="Montserrat SemiBold"/>
              <a:cs typeface="Montserrat SemiBold"/>
              <a:sym typeface="Montserrat SemiBold"/>
            </a:endParaRPr>
          </a:p>
        </p:txBody>
      </p:sp>
      <p:sp>
        <p:nvSpPr>
          <p:cNvPr id="183" name="Google Shape;183;p31"/>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Technology</a:t>
            </a:r>
            <a:endParaRPr b="1" sz="2520">
              <a:solidFill>
                <a:srgbClr val="0F407E"/>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4"/>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Proposal</a:t>
            </a:r>
            <a:endParaRPr b="1" sz="4800">
              <a:solidFill>
                <a:srgbClr val="0F407E"/>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2"/>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2"/>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Voice interface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Hands-free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Perform task more faster</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Accuracy</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Privacy</a:t>
            </a:r>
            <a:endParaRPr sz="2000">
              <a:solidFill>
                <a:srgbClr val="0F407E"/>
              </a:solidFill>
              <a:latin typeface="Montserrat SemiBold"/>
              <a:ea typeface="Montserrat SemiBold"/>
              <a:cs typeface="Montserrat SemiBold"/>
              <a:sym typeface="Montserrat SemiBold"/>
            </a:endParaRPr>
          </a:p>
        </p:txBody>
      </p:sp>
      <p:sp>
        <p:nvSpPr>
          <p:cNvPr id="190" name="Google Shape;190;p32"/>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Technology</a:t>
            </a:r>
            <a:endParaRPr b="1" sz="2520">
              <a:solidFill>
                <a:srgbClr val="0F407E"/>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33"/>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3"/>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3"/>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Usability Goals</a:t>
            </a:r>
            <a:endParaRPr b="1" sz="4800">
              <a:solidFill>
                <a:srgbClr val="0F407E"/>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34"/>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34"/>
          <p:cNvSpPr txBox="1"/>
          <p:nvPr>
            <p:ph idx="1" type="body"/>
          </p:nvPr>
        </p:nvSpPr>
        <p:spPr>
          <a:xfrm>
            <a:off x="311700" y="11575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b="1" lang="en" sz="1400">
                <a:solidFill>
                  <a:srgbClr val="0F407E"/>
                </a:solidFill>
                <a:latin typeface="Montserrat"/>
                <a:ea typeface="Montserrat"/>
                <a:cs typeface="Montserrat"/>
                <a:sym typeface="Montserrat"/>
              </a:rPr>
              <a:t>Edit Sent Messages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Allows quick adjustments without deleting.</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Ensures accurate communication and reduces misunderstandings.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Streamlines communication in professional settings.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Navigate to Original Message</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Improves conversation continuity and understanding.</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Helps users reference context easily, enhancing clarity in discussions.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Message Text Styling Options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Options like bold, italic, and strikethrough enhance message clarity.</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Enables emphasis on key points and better organization of messages.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Visibility of User Online Status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Indicates availability for timely communication.</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50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Reduces missed messages and fosters spontaneous interactions.</a:t>
            </a:r>
            <a:endParaRPr sz="1200">
              <a:solidFill>
                <a:srgbClr val="0F407E"/>
              </a:solidFill>
              <a:latin typeface="Montserrat SemiBold"/>
              <a:ea typeface="Montserrat SemiBold"/>
              <a:cs typeface="Montserrat SemiBold"/>
              <a:sym typeface="Montserrat SemiBold"/>
            </a:endParaRPr>
          </a:p>
        </p:txBody>
      </p:sp>
      <p:sp>
        <p:nvSpPr>
          <p:cNvPr id="204" name="Google Shape;204;p34"/>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Effectiveness</a:t>
            </a:r>
            <a:endParaRPr b="1" sz="2520">
              <a:solidFill>
                <a:srgbClr val="0F407E"/>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35"/>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5"/>
          <p:cNvSpPr txBox="1"/>
          <p:nvPr>
            <p:ph idx="1" type="body"/>
          </p:nvPr>
        </p:nvSpPr>
        <p:spPr>
          <a:xfrm>
            <a:off x="311700" y="11575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b="1" lang="en" sz="1400">
                <a:solidFill>
                  <a:srgbClr val="0F407E"/>
                </a:solidFill>
                <a:latin typeface="Montserrat"/>
                <a:ea typeface="Montserrat"/>
                <a:cs typeface="Montserrat"/>
                <a:sym typeface="Montserrat"/>
              </a:rPr>
              <a:t>Gestures to Reply to Messages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Quick gestures enhance user convenience and interaction speed.</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Simplifies the user interface for faster responses.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Reply with Pictures or Stickers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Adds expressiveness to conversations.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Enhances engagement and enjoyment in communication.</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Reply to Voice Messages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Personalized interaction with voice replies.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Allows for nuanced communication and quicker exchanges.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Adjust Voice Message Playback Speed</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Customizable playback enhances user control.</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50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Facilitates efficient consumption of voice messages.</a:t>
            </a:r>
            <a:endParaRPr sz="1200">
              <a:solidFill>
                <a:srgbClr val="0F407E"/>
              </a:solidFill>
              <a:latin typeface="Montserrat SemiBold"/>
              <a:ea typeface="Montserrat SemiBold"/>
              <a:cs typeface="Montserrat SemiBold"/>
              <a:sym typeface="Montserrat SemiBold"/>
            </a:endParaRPr>
          </a:p>
        </p:txBody>
      </p:sp>
      <p:sp>
        <p:nvSpPr>
          <p:cNvPr id="211" name="Google Shape;211;p35"/>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Efficiency</a:t>
            </a:r>
            <a:endParaRPr b="1" sz="2520">
              <a:solidFill>
                <a:srgbClr val="0F407E"/>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36"/>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36"/>
          <p:cNvSpPr txBox="1"/>
          <p:nvPr>
            <p:ph idx="1" type="body"/>
          </p:nvPr>
        </p:nvSpPr>
        <p:spPr>
          <a:xfrm>
            <a:off x="311700" y="11575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b="1" lang="en" sz="1400">
                <a:solidFill>
                  <a:srgbClr val="0F407E"/>
                </a:solidFill>
                <a:latin typeface="Montserrat"/>
                <a:ea typeface="Montserrat"/>
                <a:cs typeface="Montserrat"/>
                <a:sym typeface="Montserrat"/>
              </a:rPr>
              <a:t>Cloud Storage Backup Options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Ensures data security and easy access across devices.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Increases user confidence and prevents data loss.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Noise Cancellation in Video Calls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Enhances audio clarity for focused conversations.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Critical for both personal and professional communications.</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Voting in Group Chats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Facilitates collaborative decision-making and participation.</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Streamlines group interactions and enhances satisfaction.</a:t>
            </a:r>
            <a:endParaRPr sz="12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500"/>
              </a:spcBef>
              <a:spcAft>
                <a:spcPts val="0"/>
              </a:spcAft>
              <a:buNone/>
            </a:pPr>
            <a:r>
              <a:rPr b="1" lang="en" sz="1400">
                <a:solidFill>
                  <a:srgbClr val="0F407E"/>
                </a:solidFill>
                <a:latin typeface="Montserrat"/>
                <a:ea typeface="Montserrat"/>
                <a:cs typeface="Montserrat"/>
                <a:sym typeface="Montserrat"/>
              </a:rPr>
              <a:t>Star Important Messages</a:t>
            </a:r>
            <a:endParaRPr b="1" sz="1400">
              <a:solidFill>
                <a:srgbClr val="0F407E"/>
              </a:solidFill>
              <a:latin typeface="Montserrat"/>
              <a:ea typeface="Montserrat"/>
              <a:cs typeface="Montserrat"/>
              <a:sym typeface="Montserrat"/>
            </a:endParaRPr>
          </a:p>
          <a:p>
            <a:pPr indent="-304800" lvl="0" marL="457200" rtl="0" algn="l">
              <a:lnSpc>
                <a:spcPct val="100000"/>
              </a:lnSpc>
              <a:spcBef>
                <a:spcPts val="50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Easy access to key details without searching through chat history.</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00000"/>
              </a:lnSpc>
              <a:spcBef>
                <a:spcPts val="500"/>
              </a:spcBef>
              <a:spcAft>
                <a:spcPts val="50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Improves organization and enhances user experience.</a:t>
            </a:r>
            <a:endParaRPr sz="1200">
              <a:solidFill>
                <a:srgbClr val="0F407E"/>
              </a:solidFill>
              <a:latin typeface="Montserrat SemiBold"/>
              <a:ea typeface="Montserrat SemiBold"/>
              <a:cs typeface="Montserrat SemiBold"/>
              <a:sym typeface="Montserrat SemiBold"/>
            </a:endParaRPr>
          </a:p>
        </p:txBody>
      </p:sp>
      <p:sp>
        <p:nvSpPr>
          <p:cNvPr id="218" name="Google Shape;218;p36"/>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Satisfaction</a:t>
            </a:r>
            <a:endParaRPr b="1" sz="2520">
              <a:solidFill>
                <a:srgbClr val="0F407E"/>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7"/>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7"/>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37"/>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Analysis Report</a:t>
            </a:r>
            <a:endParaRPr b="1" sz="4800">
              <a:solidFill>
                <a:srgbClr val="0F407E"/>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8"/>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8"/>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Persona</a:t>
            </a:r>
            <a:endParaRPr b="1" sz="2520">
              <a:solidFill>
                <a:srgbClr val="0F407E"/>
              </a:solidFill>
              <a:latin typeface="Montserrat"/>
              <a:ea typeface="Montserrat"/>
              <a:cs typeface="Montserrat"/>
              <a:sym typeface="Montserrat"/>
            </a:endParaRPr>
          </a:p>
        </p:txBody>
      </p:sp>
      <p:pic>
        <p:nvPicPr>
          <p:cNvPr id="232" name="Google Shape;232;p38"/>
          <p:cNvPicPr preferRelativeResize="0"/>
          <p:nvPr/>
        </p:nvPicPr>
        <p:blipFill>
          <a:blip r:embed="rId3">
            <a:alphaModFix/>
          </a:blip>
          <a:stretch>
            <a:fillRect/>
          </a:stretch>
        </p:blipFill>
        <p:spPr>
          <a:xfrm>
            <a:off x="2702850" y="111338"/>
            <a:ext cx="3888199" cy="492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39"/>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9"/>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Persona</a:t>
            </a:r>
            <a:endParaRPr b="1" sz="2520">
              <a:solidFill>
                <a:srgbClr val="0F407E"/>
              </a:solidFill>
              <a:latin typeface="Montserrat"/>
              <a:ea typeface="Montserrat"/>
              <a:cs typeface="Montserrat"/>
              <a:sym typeface="Montserrat"/>
            </a:endParaRPr>
          </a:p>
        </p:txBody>
      </p:sp>
      <p:pic>
        <p:nvPicPr>
          <p:cNvPr id="239" name="Google Shape;239;p39"/>
          <p:cNvPicPr preferRelativeResize="0"/>
          <p:nvPr/>
        </p:nvPicPr>
        <p:blipFill>
          <a:blip r:embed="rId3">
            <a:alphaModFix/>
          </a:blip>
          <a:stretch>
            <a:fillRect/>
          </a:stretch>
        </p:blipFill>
        <p:spPr>
          <a:xfrm>
            <a:off x="1010950" y="1079924"/>
            <a:ext cx="3081750" cy="3900175"/>
          </a:xfrm>
          <a:prstGeom prst="rect">
            <a:avLst/>
          </a:prstGeom>
          <a:noFill/>
          <a:ln>
            <a:noFill/>
          </a:ln>
        </p:spPr>
      </p:pic>
      <p:pic>
        <p:nvPicPr>
          <p:cNvPr id="240" name="Google Shape;240;p39"/>
          <p:cNvPicPr preferRelativeResize="0"/>
          <p:nvPr/>
        </p:nvPicPr>
        <p:blipFill rotWithShape="1">
          <a:blip r:embed="rId4">
            <a:alphaModFix/>
          </a:blip>
          <a:srcRect b="20998" l="49" r="49" t="0"/>
          <a:stretch/>
        </p:blipFill>
        <p:spPr>
          <a:xfrm>
            <a:off x="5109875" y="1118075"/>
            <a:ext cx="3421725" cy="3823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40"/>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40"/>
          <p:cNvSpPr txBox="1"/>
          <p:nvPr>
            <p:ph idx="1" type="body"/>
          </p:nvPr>
        </p:nvSpPr>
        <p:spPr>
          <a:xfrm>
            <a:off x="311700" y="1030125"/>
            <a:ext cx="8520600" cy="3861000"/>
          </a:xfrm>
          <a:prstGeom prst="rect">
            <a:avLst/>
          </a:prstGeom>
        </p:spPr>
        <p:txBody>
          <a:bodyPr anchorCtr="0" anchor="t" bIns="91425" lIns="91425" spcFirstLastPara="1" rIns="91425" wrap="square" tIns="91425">
            <a:normAutofit lnSpcReduction="10000"/>
          </a:bodyPr>
          <a:lstStyle/>
          <a:p>
            <a:pPr indent="0" lvl="0" marL="0" rtl="0" algn="just">
              <a:lnSpc>
                <a:spcPct val="200000"/>
              </a:lnSpc>
              <a:spcBef>
                <a:spcPts val="0"/>
              </a:spcBef>
              <a:spcAft>
                <a:spcPts val="0"/>
              </a:spcAft>
              <a:buNone/>
            </a:pPr>
            <a:r>
              <a:rPr lang="en" sz="1400">
                <a:solidFill>
                  <a:srgbClr val="0F407E"/>
                </a:solidFill>
                <a:latin typeface="Montserrat SemiBold"/>
                <a:ea typeface="Montserrat SemiBold"/>
                <a:cs typeface="Montserrat SemiBold"/>
                <a:sym typeface="Montserrat SemiBold"/>
              </a:rPr>
              <a:t>0.  In order to have an online conversation with someone:</a:t>
            </a:r>
            <a:endParaRPr sz="600">
              <a:solidFill>
                <a:schemeClr val="dk1"/>
              </a:solidFill>
              <a:latin typeface="Times New Roman"/>
              <a:ea typeface="Times New Roman"/>
              <a:cs typeface="Times New Roman"/>
              <a:sym typeface="Times New Roman"/>
            </a:endParaRPr>
          </a:p>
          <a:p>
            <a:pPr indent="-292100" lvl="0" marL="914400" marR="0" rtl="0" algn="just">
              <a:lnSpc>
                <a:spcPct val="2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Open an online messaging platform.	</a:t>
            </a:r>
            <a:endParaRPr sz="1000">
              <a:solidFill>
                <a:srgbClr val="0F407E"/>
              </a:solidFill>
              <a:latin typeface="Montserrat SemiBold"/>
              <a:ea typeface="Montserrat SemiBold"/>
              <a:cs typeface="Montserrat SemiBold"/>
              <a:sym typeface="Montserrat SemiBold"/>
            </a:endParaRPr>
          </a:p>
          <a:p>
            <a:pPr indent="-292100" lvl="0" marL="914400" rtl="0" algn="just">
              <a:lnSpc>
                <a:spcPct val="1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Find the person you want to chat with.</a:t>
            </a:r>
            <a:endParaRPr sz="1000">
              <a:solidFill>
                <a:srgbClr val="0F407E"/>
              </a:solidFill>
              <a:latin typeface="Montserrat SemiBold"/>
              <a:ea typeface="Montserrat SemiBold"/>
              <a:cs typeface="Montserrat SemiBold"/>
              <a:sym typeface="Montserrat SemiBold"/>
            </a:endParaRPr>
          </a:p>
          <a:p>
            <a:pPr indent="0" lvl="0" marL="914400" rtl="0" algn="just">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	</a:t>
            </a:r>
            <a:r>
              <a:rPr lang="en" sz="800">
                <a:solidFill>
                  <a:srgbClr val="0F407E"/>
                </a:solidFill>
                <a:latin typeface="Montserrat SemiBold"/>
                <a:ea typeface="Montserrat SemiBold"/>
                <a:cs typeface="Montserrat SemiBold"/>
                <a:sym typeface="Montserrat SemiBold"/>
              </a:rPr>
              <a:t>2.1. Search for the person’s contact name.</a:t>
            </a:r>
            <a:endParaRPr sz="800">
              <a:solidFill>
                <a:srgbClr val="0F407E"/>
              </a:solidFill>
              <a:latin typeface="Montserrat SemiBold"/>
              <a:ea typeface="Montserrat SemiBold"/>
              <a:cs typeface="Montserrat SemiBold"/>
              <a:sym typeface="Montserrat SemiBold"/>
            </a:endParaRPr>
          </a:p>
          <a:p>
            <a:pPr indent="457200" lvl="0" marL="0" rtl="0" algn="just">
              <a:lnSpc>
                <a:spcPct val="100000"/>
              </a:lnSpc>
              <a:spcBef>
                <a:spcPts val="0"/>
              </a:spcBef>
              <a:spcAft>
                <a:spcPts val="0"/>
              </a:spcAft>
              <a:buNone/>
            </a:pPr>
            <a:r>
              <a:rPr lang="en" sz="800">
                <a:solidFill>
                  <a:srgbClr val="0F407E"/>
                </a:solidFill>
                <a:latin typeface="Montserrat SemiBold"/>
                <a:ea typeface="Montserrat SemiBold"/>
                <a:cs typeface="Montserrat SemiBold"/>
                <a:sym typeface="Montserrat SemiBold"/>
              </a:rPr>
              <a:t>		2.2. Select the person from the search results.</a:t>
            </a:r>
            <a:endParaRPr sz="800">
              <a:solidFill>
                <a:srgbClr val="0F407E"/>
              </a:solidFill>
              <a:latin typeface="Montserrat SemiBold"/>
              <a:ea typeface="Montserrat SemiBold"/>
              <a:cs typeface="Montserrat SemiBold"/>
              <a:sym typeface="Montserrat SemiBold"/>
            </a:endParaRPr>
          </a:p>
          <a:p>
            <a:pPr indent="457200" lvl="0" marL="0" rtl="0" algn="just">
              <a:lnSpc>
                <a:spcPct val="200000"/>
              </a:lnSpc>
              <a:spcBef>
                <a:spcPts val="0"/>
              </a:spcBef>
              <a:spcAft>
                <a:spcPts val="0"/>
              </a:spcAft>
              <a:buNone/>
            </a:pPr>
            <a:r>
              <a:rPr lang="en" sz="800">
                <a:solidFill>
                  <a:srgbClr val="0F407E"/>
                </a:solidFill>
                <a:latin typeface="Montserrat SemiBold"/>
                <a:ea typeface="Montserrat SemiBold"/>
                <a:cs typeface="Montserrat SemiBold"/>
                <a:sym typeface="Montserrat SemiBold"/>
              </a:rPr>
              <a:t>		2.3. Select the person from the contact list.</a:t>
            </a:r>
            <a:endParaRPr sz="800">
              <a:solidFill>
                <a:srgbClr val="0F407E"/>
              </a:solidFill>
              <a:latin typeface="Montserrat SemiBold"/>
              <a:ea typeface="Montserrat SemiBold"/>
              <a:cs typeface="Montserrat SemiBold"/>
              <a:sym typeface="Montserrat SemiBold"/>
            </a:endParaRPr>
          </a:p>
          <a:p>
            <a:pPr indent="-292100" lvl="0" marL="914400" rtl="0" algn="just">
              <a:lnSpc>
                <a:spcPct val="2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Send a message to initiate the conversation.</a:t>
            </a:r>
            <a:endParaRPr sz="1000">
              <a:solidFill>
                <a:srgbClr val="0F407E"/>
              </a:solidFill>
              <a:latin typeface="Montserrat SemiBold"/>
              <a:ea typeface="Montserrat SemiBold"/>
              <a:cs typeface="Montserrat SemiBold"/>
              <a:sym typeface="Montserrat SemiBold"/>
            </a:endParaRPr>
          </a:p>
          <a:p>
            <a:pPr indent="-292100" lvl="0" marL="914400" rtl="0" algn="just">
              <a:lnSpc>
                <a:spcPct val="2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Engage in the conversation.</a:t>
            </a:r>
            <a:endParaRPr sz="1000">
              <a:solidFill>
                <a:srgbClr val="0F407E"/>
              </a:solidFill>
              <a:latin typeface="Montserrat SemiBold"/>
              <a:ea typeface="Montserrat SemiBold"/>
              <a:cs typeface="Montserrat SemiBold"/>
              <a:sym typeface="Montserrat SemiBold"/>
            </a:endParaRPr>
          </a:p>
          <a:p>
            <a:pPr indent="-292100" lvl="0" marL="914400" rtl="0" algn="just">
              <a:lnSpc>
                <a:spcPct val="2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Enter and leave a voice conversation</a:t>
            </a:r>
            <a:endParaRPr sz="1000">
              <a:solidFill>
                <a:srgbClr val="0F407E"/>
              </a:solidFill>
              <a:latin typeface="Montserrat SemiBold"/>
              <a:ea typeface="Montserrat SemiBold"/>
              <a:cs typeface="Montserrat SemiBold"/>
              <a:sym typeface="Montserrat SemiBold"/>
            </a:endParaRPr>
          </a:p>
          <a:p>
            <a:pPr indent="-292100" lvl="0" marL="914400" rtl="0" algn="just">
              <a:lnSpc>
                <a:spcPct val="2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Conclude the conversation.</a:t>
            </a:r>
            <a:endParaRPr sz="1000">
              <a:solidFill>
                <a:srgbClr val="0F407E"/>
              </a:solidFill>
              <a:latin typeface="Montserrat SemiBold"/>
              <a:ea typeface="Montserrat SemiBold"/>
              <a:cs typeface="Montserrat SemiBold"/>
              <a:sym typeface="Montserrat SemiBold"/>
            </a:endParaRPr>
          </a:p>
          <a:p>
            <a:pPr indent="-292100" lvl="0" marL="914400" rtl="0" algn="just">
              <a:lnSpc>
                <a:spcPct val="200000"/>
              </a:lnSpc>
              <a:spcBef>
                <a:spcPts val="0"/>
              </a:spcBef>
              <a:spcAft>
                <a:spcPts val="0"/>
              </a:spcAft>
              <a:buClr>
                <a:srgbClr val="0F407E"/>
              </a:buClr>
              <a:buSzPts val="1000"/>
              <a:buFont typeface="Montserrat SemiBold"/>
              <a:buAutoNum type="arabicPeriod"/>
            </a:pPr>
            <a:r>
              <a:rPr lang="en" sz="1000">
                <a:solidFill>
                  <a:srgbClr val="0F407E"/>
                </a:solidFill>
                <a:latin typeface="Montserrat SemiBold"/>
                <a:ea typeface="Montserrat SemiBold"/>
                <a:cs typeface="Montserrat SemiBold"/>
                <a:sym typeface="Montserrat SemiBold"/>
              </a:rPr>
              <a:t>Close the messaging platform.</a:t>
            </a:r>
            <a:endParaRPr sz="1000">
              <a:solidFill>
                <a:srgbClr val="0F407E"/>
              </a:solidFill>
              <a:latin typeface="Montserrat SemiBold"/>
              <a:ea typeface="Montserrat SemiBold"/>
              <a:cs typeface="Montserrat SemiBold"/>
              <a:sym typeface="Montserrat SemiBold"/>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000">
                <a:solidFill>
                  <a:srgbClr val="0F407E"/>
                </a:solidFill>
                <a:latin typeface="Montserrat SemiBold"/>
                <a:ea typeface="Montserrat SemiBold"/>
                <a:cs typeface="Montserrat SemiBold"/>
                <a:sym typeface="Montserrat SemiBold"/>
              </a:rPr>
              <a:t>Plan 0: do 1 - 2 - 3 - 4 - 6 - 7 in that order if the user wants to have a message conversation. Else if the user wants to have a voice conversation, do 1 - 2 - 5 - 6 - 7 in that order.</a:t>
            </a:r>
            <a:endParaRPr sz="1000">
              <a:solidFill>
                <a:srgbClr val="0F407E"/>
              </a:solidFill>
              <a:latin typeface="Montserrat SemiBold"/>
              <a:ea typeface="Montserrat SemiBold"/>
              <a:cs typeface="Montserrat SemiBold"/>
              <a:sym typeface="Montserrat SemiBold"/>
            </a:endParaRPr>
          </a:p>
          <a:p>
            <a:pPr indent="0" lvl="0" marL="0" rtl="0" algn="just">
              <a:lnSpc>
                <a:spcPct val="100000"/>
              </a:lnSpc>
              <a:spcBef>
                <a:spcPts val="0"/>
              </a:spcBef>
              <a:spcAft>
                <a:spcPts val="0"/>
              </a:spcAft>
              <a:buNone/>
            </a:pPr>
            <a:r>
              <a:t/>
            </a:r>
            <a:endParaRPr sz="1000">
              <a:solidFill>
                <a:srgbClr val="0F407E"/>
              </a:solidFill>
              <a:latin typeface="Montserrat SemiBold"/>
              <a:ea typeface="Montserrat SemiBold"/>
              <a:cs typeface="Montserrat SemiBold"/>
              <a:sym typeface="Montserrat SemiBold"/>
            </a:endParaRPr>
          </a:p>
          <a:p>
            <a:pPr indent="0" lvl="0" marL="0" rtl="0" algn="just">
              <a:lnSpc>
                <a:spcPct val="100000"/>
              </a:lnSpc>
              <a:spcBef>
                <a:spcPts val="0"/>
              </a:spcBef>
              <a:spcAft>
                <a:spcPts val="0"/>
              </a:spcAft>
              <a:buNone/>
            </a:pPr>
            <a:r>
              <a:rPr lang="en" sz="1000">
                <a:solidFill>
                  <a:srgbClr val="0F407E"/>
                </a:solidFill>
                <a:latin typeface="Montserrat SemiBold"/>
                <a:ea typeface="Montserrat SemiBold"/>
                <a:cs typeface="Montserrat SemiBold"/>
                <a:sym typeface="Montserrat SemiBold"/>
              </a:rPr>
              <a:t>Plan 2: do any of 2.2 or 2.3 depending on how the user searched for the contact.</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
        <p:nvSpPr>
          <p:cNvPr id="247" name="Google Shape;247;p40"/>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Task Analysis of Current Task</a:t>
            </a:r>
            <a:endParaRPr b="1" sz="2520">
              <a:solidFill>
                <a:srgbClr val="0F407E"/>
              </a:solidFill>
              <a:latin typeface="Montserrat"/>
              <a:ea typeface="Montserrat"/>
              <a:cs typeface="Montserrat"/>
              <a:sym typeface="Montserrat"/>
            </a:endParaRPr>
          </a:p>
        </p:txBody>
      </p:sp>
      <p:cxnSp>
        <p:nvCxnSpPr>
          <p:cNvPr id="248" name="Google Shape;248;p40"/>
          <p:cNvCxnSpPr/>
          <p:nvPr/>
        </p:nvCxnSpPr>
        <p:spPr>
          <a:xfrm>
            <a:off x="423900" y="3927750"/>
            <a:ext cx="8296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41"/>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41"/>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Jennifer is planning to travel abroad with her family members.</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Ask Sam for some tripping recommendations</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No status info shown on contact when Jennifer is trying to text to Sam.</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No shortcut keys to highlights messages when Jennifer is typing long messages.</a:t>
            </a:r>
            <a:endParaRPr sz="2000">
              <a:solidFill>
                <a:srgbClr val="0F407E"/>
              </a:solidFill>
              <a:latin typeface="Montserrat SemiBold"/>
              <a:ea typeface="Montserrat SemiBold"/>
              <a:cs typeface="Montserrat SemiBold"/>
              <a:sym typeface="Montserrat SemiBold"/>
            </a:endParaRPr>
          </a:p>
        </p:txBody>
      </p:sp>
      <p:sp>
        <p:nvSpPr>
          <p:cNvPr id="255" name="Google Shape;255;p41"/>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Scenario of Current Task</a:t>
            </a:r>
            <a:endParaRPr b="1" sz="2520">
              <a:solidFill>
                <a:srgbClr val="0F407E"/>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5"/>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5"/>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5"/>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Introduction</a:t>
            </a:r>
            <a:endParaRPr b="1" sz="4800">
              <a:solidFill>
                <a:srgbClr val="0F407E"/>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42"/>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42"/>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Jennifer can’t check whether Sam has read her messages.</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Jennifer is not able to edit the message anymore after she sent her messages about 2 minutes.</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Jennifer can’t reply to a message by voice message.</a:t>
            </a:r>
            <a:endParaRPr sz="2000">
              <a:solidFill>
                <a:srgbClr val="0F407E"/>
              </a:solidFill>
              <a:latin typeface="Montserrat SemiBold"/>
              <a:ea typeface="Montserrat SemiBold"/>
              <a:cs typeface="Montserrat SemiBold"/>
              <a:sym typeface="Montserrat SemiBold"/>
            </a:endParaRPr>
          </a:p>
        </p:txBody>
      </p:sp>
      <p:sp>
        <p:nvSpPr>
          <p:cNvPr id="262" name="Google Shape;262;p42"/>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Scenario of Current Task</a:t>
            </a:r>
            <a:endParaRPr b="1" sz="2520">
              <a:solidFill>
                <a:srgbClr val="0F407E"/>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43"/>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43"/>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Environment</a:t>
            </a:r>
            <a:r>
              <a:rPr lang="en" sz="2000">
                <a:solidFill>
                  <a:srgbClr val="0F407E"/>
                </a:solidFill>
                <a:latin typeface="Montserrat SemiBold"/>
                <a:ea typeface="Montserrat SemiBold"/>
                <a:cs typeface="Montserrat SemiBold"/>
                <a:sym typeface="Montserrat SemiBold"/>
              </a:rPr>
              <a:t> during use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Indoors and outdoors</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Hot or cold weather conditions</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Period used</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Throughout</a:t>
            </a:r>
            <a:r>
              <a:rPr lang="en" sz="2000">
                <a:solidFill>
                  <a:srgbClr val="0F407E"/>
                </a:solidFill>
                <a:latin typeface="Montserrat SemiBold"/>
                <a:ea typeface="Montserrat SemiBold"/>
                <a:cs typeface="Montserrat SemiBold"/>
                <a:sym typeface="Montserrat SemiBold"/>
              </a:rPr>
              <a:t> whole day</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Frequent interruptions</a:t>
            </a:r>
            <a:endParaRPr sz="2000">
              <a:solidFill>
                <a:srgbClr val="0F407E"/>
              </a:solidFill>
              <a:latin typeface="Montserrat SemiBold"/>
              <a:ea typeface="Montserrat SemiBold"/>
              <a:cs typeface="Montserrat SemiBold"/>
              <a:sym typeface="Montserrat SemiBold"/>
            </a:endParaRPr>
          </a:p>
        </p:txBody>
      </p:sp>
      <p:sp>
        <p:nvSpPr>
          <p:cNvPr id="269" name="Google Shape;269;p43"/>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Environment Analysis</a:t>
            </a:r>
            <a:endParaRPr b="1" sz="2520">
              <a:solidFill>
                <a:srgbClr val="0F407E"/>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44"/>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44"/>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Multiplier</a:t>
            </a:r>
            <a:r>
              <a:rPr lang="en" sz="2000">
                <a:solidFill>
                  <a:srgbClr val="0F407E"/>
                </a:solidFill>
                <a:latin typeface="Montserrat SemiBold"/>
                <a:ea typeface="Montserrat SemiBold"/>
                <a:cs typeface="Montserrat SemiBold"/>
                <a:sym typeface="Montserrat SemiBold"/>
              </a:rPr>
              <a:t> users</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Digital tools that conjunction with</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Google Drive or Dropbox</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Microsoft Office or Google Workspace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Instagram or Facebook</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Zoom or Microsoft Teams</a:t>
            </a:r>
            <a:endParaRPr sz="2000">
              <a:solidFill>
                <a:srgbClr val="0F407E"/>
              </a:solidFill>
              <a:latin typeface="Montserrat SemiBold"/>
              <a:ea typeface="Montserrat SemiBold"/>
              <a:cs typeface="Montserrat SemiBold"/>
              <a:sym typeface="Montserrat SemiBold"/>
            </a:endParaRPr>
          </a:p>
        </p:txBody>
      </p:sp>
      <p:sp>
        <p:nvSpPr>
          <p:cNvPr id="276" name="Google Shape;276;p44"/>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Environment Analysis</a:t>
            </a:r>
            <a:endParaRPr b="1" sz="2520">
              <a:solidFill>
                <a:srgbClr val="0F407E"/>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45"/>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45"/>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45"/>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Design &amp; Prototyping</a:t>
            </a:r>
            <a:endParaRPr b="1" sz="4800">
              <a:solidFill>
                <a:srgbClr val="0F407E"/>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6"/>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46"/>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46"/>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Preliminary Design</a:t>
            </a:r>
            <a:endParaRPr b="1" sz="4800">
              <a:solidFill>
                <a:srgbClr val="0F407E"/>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47"/>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47"/>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a:t>
            </a:r>
            <a:endParaRPr b="1" sz="2520">
              <a:solidFill>
                <a:srgbClr val="0F407E"/>
              </a:solidFill>
              <a:latin typeface="Montserrat"/>
              <a:ea typeface="Montserrat"/>
              <a:cs typeface="Montserrat"/>
              <a:sym typeface="Montserrat"/>
            </a:endParaRPr>
          </a:p>
        </p:txBody>
      </p:sp>
      <p:pic>
        <p:nvPicPr>
          <p:cNvPr id="297" name="Google Shape;297;p47"/>
          <p:cNvPicPr preferRelativeResize="0"/>
          <p:nvPr/>
        </p:nvPicPr>
        <p:blipFill>
          <a:blip r:embed="rId3">
            <a:alphaModFix/>
          </a:blip>
          <a:stretch>
            <a:fillRect/>
          </a:stretch>
        </p:blipFill>
        <p:spPr>
          <a:xfrm>
            <a:off x="311700" y="1133925"/>
            <a:ext cx="1828800" cy="3840480"/>
          </a:xfrm>
          <a:prstGeom prst="rect">
            <a:avLst/>
          </a:prstGeom>
          <a:noFill/>
          <a:ln>
            <a:noFill/>
          </a:ln>
        </p:spPr>
      </p:pic>
      <p:pic>
        <p:nvPicPr>
          <p:cNvPr id="298" name="Google Shape;298;p47"/>
          <p:cNvPicPr preferRelativeResize="0"/>
          <p:nvPr/>
        </p:nvPicPr>
        <p:blipFill>
          <a:blip r:embed="rId4">
            <a:alphaModFix/>
          </a:blip>
          <a:stretch>
            <a:fillRect/>
          </a:stretch>
        </p:blipFill>
        <p:spPr>
          <a:xfrm>
            <a:off x="2523575" y="1133856"/>
            <a:ext cx="1828800" cy="3840480"/>
          </a:xfrm>
          <a:prstGeom prst="rect">
            <a:avLst/>
          </a:prstGeom>
          <a:noFill/>
          <a:ln>
            <a:noFill/>
          </a:ln>
        </p:spPr>
      </p:pic>
      <p:pic>
        <p:nvPicPr>
          <p:cNvPr id="299" name="Google Shape;299;p47"/>
          <p:cNvPicPr preferRelativeResize="0"/>
          <p:nvPr/>
        </p:nvPicPr>
        <p:blipFill>
          <a:blip r:embed="rId5">
            <a:alphaModFix/>
          </a:blip>
          <a:stretch>
            <a:fillRect/>
          </a:stretch>
        </p:blipFill>
        <p:spPr>
          <a:xfrm>
            <a:off x="4735450" y="1133856"/>
            <a:ext cx="1828800" cy="3840480"/>
          </a:xfrm>
          <a:prstGeom prst="rect">
            <a:avLst/>
          </a:prstGeom>
          <a:noFill/>
          <a:ln>
            <a:noFill/>
          </a:ln>
        </p:spPr>
      </p:pic>
      <p:pic>
        <p:nvPicPr>
          <p:cNvPr id="300" name="Google Shape;300;p47"/>
          <p:cNvPicPr preferRelativeResize="0"/>
          <p:nvPr/>
        </p:nvPicPr>
        <p:blipFill>
          <a:blip r:embed="rId6">
            <a:alphaModFix/>
          </a:blip>
          <a:stretch>
            <a:fillRect/>
          </a:stretch>
        </p:blipFill>
        <p:spPr>
          <a:xfrm>
            <a:off x="6947325" y="1109763"/>
            <a:ext cx="1828800" cy="38404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8"/>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48"/>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a:t>
            </a:r>
            <a:endParaRPr b="1" sz="2520">
              <a:solidFill>
                <a:srgbClr val="0F407E"/>
              </a:solidFill>
              <a:latin typeface="Montserrat"/>
              <a:ea typeface="Montserrat"/>
              <a:cs typeface="Montserrat"/>
              <a:sym typeface="Montserrat"/>
            </a:endParaRPr>
          </a:p>
        </p:txBody>
      </p:sp>
      <p:pic>
        <p:nvPicPr>
          <p:cNvPr id="307" name="Google Shape;307;p48"/>
          <p:cNvPicPr preferRelativeResize="0"/>
          <p:nvPr/>
        </p:nvPicPr>
        <p:blipFill>
          <a:blip r:embed="rId3">
            <a:alphaModFix/>
          </a:blip>
          <a:stretch>
            <a:fillRect/>
          </a:stretch>
        </p:blipFill>
        <p:spPr>
          <a:xfrm>
            <a:off x="311700" y="1133856"/>
            <a:ext cx="1828800" cy="3840480"/>
          </a:xfrm>
          <a:prstGeom prst="rect">
            <a:avLst/>
          </a:prstGeom>
          <a:noFill/>
          <a:ln>
            <a:noFill/>
          </a:ln>
        </p:spPr>
      </p:pic>
      <p:pic>
        <p:nvPicPr>
          <p:cNvPr id="308" name="Google Shape;308;p48"/>
          <p:cNvPicPr preferRelativeResize="0"/>
          <p:nvPr/>
        </p:nvPicPr>
        <p:blipFill>
          <a:blip r:embed="rId4">
            <a:alphaModFix/>
          </a:blip>
          <a:stretch>
            <a:fillRect/>
          </a:stretch>
        </p:blipFill>
        <p:spPr>
          <a:xfrm>
            <a:off x="2590800" y="1133856"/>
            <a:ext cx="1828800" cy="3840480"/>
          </a:xfrm>
          <a:prstGeom prst="rect">
            <a:avLst/>
          </a:prstGeom>
          <a:noFill/>
          <a:ln>
            <a:noFill/>
          </a:ln>
        </p:spPr>
      </p:pic>
      <p:pic>
        <p:nvPicPr>
          <p:cNvPr id="309" name="Google Shape;309;p48"/>
          <p:cNvPicPr preferRelativeResize="0"/>
          <p:nvPr/>
        </p:nvPicPr>
        <p:blipFill>
          <a:blip r:embed="rId5">
            <a:alphaModFix/>
          </a:blip>
          <a:stretch>
            <a:fillRect/>
          </a:stretch>
        </p:blipFill>
        <p:spPr>
          <a:xfrm>
            <a:off x="4869900" y="1133856"/>
            <a:ext cx="1828800" cy="3840480"/>
          </a:xfrm>
          <a:prstGeom prst="rect">
            <a:avLst/>
          </a:prstGeom>
          <a:noFill/>
          <a:ln>
            <a:noFill/>
          </a:ln>
        </p:spPr>
      </p:pic>
      <p:pic>
        <p:nvPicPr>
          <p:cNvPr id="310" name="Google Shape;310;p48"/>
          <p:cNvPicPr preferRelativeResize="0"/>
          <p:nvPr/>
        </p:nvPicPr>
        <p:blipFill>
          <a:blip r:embed="rId6">
            <a:alphaModFix/>
          </a:blip>
          <a:stretch>
            <a:fillRect/>
          </a:stretch>
        </p:blipFill>
        <p:spPr>
          <a:xfrm>
            <a:off x="7149000" y="1133856"/>
            <a:ext cx="1828800" cy="38404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49"/>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49"/>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a:t>
            </a:r>
            <a:endParaRPr b="1" sz="2520">
              <a:solidFill>
                <a:srgbClr val="0F407E"/>
              </a:solidFill>
              <a:latin typeface="Montserrat"/>
              <a:ea typeface="Montserrat"/>
              <a:cs typeface="Montserrat"/>
              <a:sym typeface="Montserrat"/>
            </a:endParaRPr>
          </a:p>
        </p:txBody>
      </p:sp>
      <p:pic>
        <p:nvPicPr>
          <p:cNvPr id="317" name="Google Shape;317;p49"/>
          <p:cNvPicPr preferRelativeResize="0"/>
          <p:nvPr/>
        </p:nvPicPr>
        <p:blipFill>
          <a:blip r:embed="rId3">
            <a:alphaModFix/>
          </a:blip>
          <a:stretch>
            <a:fillRect/>
          </a:stretch>
        </p:blipFill>
        <p:spPr>
          <a:xfrm>
            <a:off x="310896" y="1133856"/>
            <a:ext cx="1828800" cy="3840480"/>
          </a:xfrm>
          <a:prstGeom prst="rect">
            <a:avLst/>
          </a:prstGeom>
          <a:noFill/>
          <a:ln>
            <a:noFill/>
          </a:ln>
        </p:spPr>
      </p:pic>
      <p:pic>
        <p:nvPicPr>
          <p:cNvPr id="318" name="Google Shape;318;p49"/>
          <p:cNvPicPr preferRelativeResize="0"/>
          <p:nvPr/>
        </p:nvPicPr>
        <p:blipFill>
          <a:blip r:embed="rId4">
            <a:alphaModFix/>
          </a:blip>
          <a:stretch>
            <a:fillRect/>
          </a:stretch>
        </p:blipFill>
        <p:spPr>
          <a:xfrm>
            <a:off x="2515425" y="1133856"/>
            <a:ext cx="1828800" cy="3840480"/>
          </a:xfrm>
          <a:prstGeom prst="rect">
            <a:avLst/>
          </a:prstGeom>
          <a:noFill/>
          <a:ln>
            <a:noFill/>
          </a:ln>
        </p:spPr>
      </p:pic>
      <p:pic>
        <p:nvPicPr>
          <p:cNvPr id="319" name="Google Shape;319;p49"/>
          <p:cNvPicPr preferRelativeResize="0"/>
          <p:nvPr/>
        </p:nvPicPr>
        <p:blipFill>
          <a:blip r:embed="rId5">
            <a:alphaModFix/>
          </a:blip>
          <a:stretch>
            <a:fillRect/>
          </a:stretch>
        </p:blipFill>
        <p:spPr>
          <a:xfrm>
            <a:off x="4719950" y="1133856"/>
            <a:ext cx="1828800" cy="38404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0"/>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50"/>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a:t>
            </a:r>
            <a:endParaRPr b="1" sz="2520">
              <a:solidFill>
                <a:srgbClr val="0F407E"/>
              </a:solidFill>
              <a:latin typeface="Montserrat"/>
              <a:ea typeface="Montserrat"/>
              <a:cs typeface="Montserrat"/>
              <a:sym typeface="Montserrat"/>
            </a:endParaRPr>
          </a:p>
        </p:txBody>
      </p:sp>
      <p:pic>
        <p:nvPicPr>
          <p:cNvPr id="326" name="Google Shape;326;p50"/>
          <p:cNvPicPr preferRelativeResize="0"/>
          <p:nvPr/>
        </p:nvPicPr>
        <p:blipFill>
          <a:blip r:embed="rId3">
            <a:alphaModFix/>
          </a:blip>
          <a:stretch>
            <a:fillRect/>
          </a:stretch>
        </p:blipFill>
        <p:spPr>
          <a:xfrm>
            <a:off x="311700" y="1133856"/>
            <a:ext cx="1828800" cy="3840480"/>
          </a:xfrm>
          <a:prstGeom prst="rect">
            <a:avLst/>
          </a:prstGeom>
          <a:noFill/>
          <a:ln>
            <a:noFill/>
          </a:ln>
        </p:spPr>
      </p:pic>
      <p:pic>
        <p:nvPicPr>
          <p:cNvPr id="327" name="Google Shape;327;p50"/>
          <p:cNvPicPr preferRelativeResize="0"/>
          <p:nvPr/>
        </p:nvPicPr>
        <p:blipFill>
          <a:blip r:embed="rId4">
            <a:alphaModFix/>
          </a:blip>
          <a:stretch>
            <a:fillRect/>
          </a:stretch>
        </p:blipFill>
        <p:spPr>
          <a:xfrm>
            <a:off x="2465200" y="1133856"/>
            <a:ext cx="1828800" cy="3840480"/>
          </a:xfrm>
          <a:prstGeom prst="rect">
            <a:avLst/>
          </a:prstGeom>
          <a:noFill/>
          <a:ln>
            <a:noFill/>
          </a:ln>
        </p:spPr>
      </p:pic>
      <p:pic>
        <p:nvPicPr>
          <p:cNvPr id="328" name="Google Shape;328;p50"/>
          <p:cNvPicPr preferRelativeResize="0"/>
          <p:nvPr/>
        </p:nvPicPr>
        <p:blipFill>
          <a:blip r:embed="rId5">
            <a:alphaModFix/>
          </a:blip>
          <a:stretch>
            <a:fillRect/>
          </a:stretch>
        </p:blipFill>
        <p:spPr>
          <a:xfrm>
            <a:off x="4618700" y="1133856"/>
            <a:ext cx="1828800" cy="3840480"/>
          </a:xfrm>
          <a:prstGeom prst="rect">
            <a:avLst/>
          </a:prstGeom>
          <a:noFill/>
          <a:ln>
            <a:noFill/>
          </a:ln>
        </p:spPr>
      </p:pic>
      <p:pic>
        <p:nvPicPr>
          <p:cNvPr id="329" name="Google Shape;329;p50"/>
          <p:cNvPicPr preferRelativeResize="0"/>
          <p:nvPr/>
        </p:nvPicPr>
        <p:blipFill>
          <a:blip r:embed="rId6">
            <a:alphaModFix/>
          </a:blip>
          <a:stretch>
            <a:fillRect/>
          </a:stretch>
        </p:blipFill>
        <p:spPr>
          <a:xfrm>
            <a:off x="7003500" y="1109768"/>
            <a:ext cx="1828800" cy="38404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51"/>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51"/>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 (Gestures to reply)</a:t>
            </a:r>
            <a:endParaRPr b="1" sz="2520">
              <a:solidFill>
                <a:srgbClr val="0F407E"/>
              </a:solidFill>
              <a:latin typeface="Montserrat"/>
              <a:ea typeface="Montserrat"/>
              <a:cs typeface="Montserrat"/>
              <a:sym typeface="Montserrat"/>
            </a:endParaRPr>
          </a:p>
        </p:txBody>
      </p:sp>
      <p:pic>
        <p:nvPicPr>
          <p:cNvPr id="336" name="Google Shape;336;p51"/>
          <p:cNvPicPr preferRelativeResize="0"/>
          <p:nvPr/>
        </p:nvPicPr>
        <p:blipFill>
          <a:blip r:embed="rId3">
            <a:alphaModFix/>
          </a:blip>
          <a:stretch>
            <a:fillRect/>
          </a:stretch>
        </p:blipFill>
        <p:spPr>
          <a:xfrm>
            <a:off x="1988100" y="1133856"/>
            <a:ext cx="1828800" cy="3840480"/>
          </a:xfrm>
          <a:prstGeom prst="rect">
            <a:avLst/>
          </a:prstGeom>
          <a:noFill/>
          <a:ln>
            <a:noFill/>
          </a:ln>
        </p:spPr>
      </p:pic>
      <p:pic>
        <p:nvPicPr>
          <p:cNvPr id="337" name="Google Shape;337;p51"/>
          <p:cNvPicPr preferRelativeResize="0"/>
          <p:nvPr/>
        </p:nvPicPr>
        <p:blipFill>
          <a:blip r:embed="rId4">
            <a:alphaModFix/>
          </a:blip>
          <a:stretch>
            <a:fillRect/>
          </a:stretch>
        </p:blipFill>
        <p:spPr>
          <a:xfrm>
            <a:off x="5341550" y="1133856"/>
            <a:ext cx="1828800" cy="38404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6"/>
          <p:cNvSpPr/>
          <p:nvPr/>
        </p:nvSpPr>
        <p:spPr>
          <a:xfrm rot="5400000">
            <a:off x="2586025"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6"/>
          <p:cNvSpPr txBox="1"/>
          <p:nvPr>
            <p:ph idx="1" type="body"/>
          </p:nvPr>
        </p:nvSpPr>
        <p:spPr>
          <a:xfrm>
            <a:off x="311700" y="1321800"/>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2000"/>
              </a:spcBef>
              <a:spcAft>
                <a:spcPts val="0"/>
              </a:spcAft>
              <a:buNone/>
            </a:pPr>
            <a:r>
              <a:rPr lang="en" sz="2000" u="sng">
                <a:solidFill>
                  <a:srgbClr val="0F407E"/>
                </a:solidFill>
                <a:latin typeface="Montserrat SemiBold"/>
                <a:ea typeface="Montserrat SemiBold"/>
                <a:cs typeface="Montserrat SemiBold"/>
                <a:sym typeface="Montserrat SemiBold"/>
              </a:rPr>
              <a:t>WeChat</a:t>
            </a:r>
            <a:endParaRPr sz="2000" u="sng">
              <a:solidFill>
                <a:srgbClr val="0F407E"/>
              </a:solidFill>
              <a:latin typeface="Montserrat SemiBold"/>
              <a:ea typeface="Montserrat SemiBold"/>
              <a:cs typeface="Montserrat SemiBold"/>
              <a:sym typeface="Montserrat SemiBold"/>
            </a:endParaRPr>
          </a:p>
          <a:p>
            <a:pPr indent="-346075" lvl="0" marL="457200" rtl="0" algn="l">
              <a:lnSpc>
                <a:spcPct val="100000"/>
              </a:lnSpc>
              <a:spcBef>
                <a:spcPts val="2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leading social media platform.</a:t>
            </a:r>
            <a:endParaRPr sz="2000">
              <a:solidFill>
                <a:srgbClr val="0F407E"/>
              </a:solidFill>
              <a:latin typeface="Montserrat SemiBold"/>
              <a:ea typeface="Montserrat SemiBold"/>
              <a:cs typeface="Montserrat SemiBold"/>
              <a:sym typeface="Montserrat SemiBold"/>
            </a:endParaRPr>
          </a:p>
          <a:p>
            <a:pPr indent="-346075" lvl="0" marL="457200" rtl="0" algn="l">
              <a:lnSpc>
                <a:spcPct val="100000"/>
              </a:lnSpc>
              <a:spcBef>
                <a:spcPts val="2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s</a:t>
            </a:r>
            <a:r>
              <a:rPr lang="en" sz="2000">
                <a:solidFill>
                  <a:srgbClr val="0F407E"/>
                </a:solidFill>
                <a:latin typeface="Montserrat SemiBold"/>
                <a:ea typeface="Montserrat SemiBold"/>
                <a:cs typeface="Montserrat SemiBold"/>
                <a:sym typeface="Montserrat SemiBold"/>
              </a:rPr>
              <a:t>erves millions of users globally.</a:t>
            </a:r>
            <a:endParaRPr sz="2000">
              <a:solidFill>
                <a:srgbClr val="0F407E"/>
              </a:solidFill>
              <a:latin typeface="Montserrat SemiBold"/>
              <a:ea typeface="Montserrat SemiBold"/>
              <a:cs typeface="Montserrat SemiBold"/>
              <a:sym typeface="Montserrat SemiBold"/>
            </a:endParaRPr>
          </a:p>
          <a:p>
            <a:pPr indent="-346075" lvl="0" marL="457200" rtl="0" algn="l">
              <a:lnSpc>
                <a:spcPct val="100000"/>
              </a:lnSpc>
              <a:spcBef>
                <a:spcPts val="2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wide array of features, but several functionality issues persists.</a:t>
            </a:r>
            <a:endParaRPr sz="20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2000"/>
              </a:spcBef>
              <a:spcAft>
                <a:spcPts val="0"/>
              </a:spcAft>
              <a:buNone/>
            </a:pPr>
            <a:r>
              <a:rPr lang="en" sz="2000" u="sng">
                <a:solidFill>
                  <a:srgbClr val="0F407E"/>
                </a:solidFill>
                <a:latin typeface="Montserrat SemiBold"/>
                <a:ea typeface="Montserrat SemiBold"/>
                <a:cs typeface="Montserrat SemiBold"/>
                <a:sym typeface="Montserrat SemiBold"/>
              </a:rPr>
              <a:t>Proposed System</a:t>
            </a:r>
            <a:endParaRPr sz="2000" u="sng">
              <a:solidFill>
                <a:srgbClr val="0F407E"/>
              </a:solidFill>
              <a:latin typeface="Montserrat SemiBold"/>
              <a:ea typeface="Montserrat SemiBold"/>
              <a:cs typeface="Montserrat SemiBold"/>
              <a:sym typeface="Montserrat SemiBold"/>
            </a:endParaRPr>
          </a:p>
          <a:p>
            <a:pPr indent="-346075" lvl="0" marL="457200" rtl="0" algn="l">
              <a:lnSpc>
                <a:spcPct val="100000"/>
              </a:lnSpc>
              <a:spcBef>
                <a:spcPts val="2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aims at addressing the deficiencies in WeChat.</a:t>
            </a:r>
            <a:endParaRPr sz="2000">
              <a:solidFill>
                <a:srgbClr val="0F407E"/>
              </a:solidFill>
              <a:latin typeface="Montserrat SemiBold"/>
              <a:ea typeface="Montserrat SemiBold"/>
              <a:cs typeface="Montserrat SemiBold"/>
              <a:sym typeface="Montserrat SemiBold"/>
            </a:endParaRPr>
          </a:p>
          <a:p>
            <a:pPr indent="-346075" lvl="0" marL="457200" rtl="0" algn="l">
              <a:lnSpc>
                <a:spcPct val="100000"/>
              </a:lnSpc>
              <a:spcBef>
                <a:spcPts val="2000"/>
              </a:spcBef>
              <a:spcAft>
                <a:spcPts val="200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aims to enhance overall user experience.</a:t>
            </a:r>
            <a:endParaRPr sz="2000">
              <a:solidFill>
                <a:srgbClr val="0F407E"/>
              </a:solidFill>
              <a:latin typeface="Montserrat SemiBold"/>
              <a:ea typeface="Montserrat SemiBold"/>
              <a:cs typeface="Montserrat SemiBold"/>
              <a:sym typeface="Montserrat SemiBold"/>
            </a:endParaRPr>
          </a:p>
        </p:txBody>
      </p:sp>
      <p:sp>
        <p:nvSpPr>
          <p:cNvPr id="77" name="Google Shape;77;p16"/>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Introduction</a:t>
            </a:r>
            <a:endParaRPr b="1" sz="2520">
              <a:solidFill>
                <a:srgbClr val="0F407E"/>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52"/>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52"/>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 (Reply by voice message)</a:t>
            </a:r>
            <a:endParaRPr b="1" sz="2520">
              <a:solidFill>
                <a:srgbClr val="0F407E"/>
              </a:solidFill>
              <a:latin typeface="Montserrat"/>
              <a:ea typeface="Montserrat"/>
              <a:cs typeface="Montserrat"/>
              <a:sym typeface="Montserrat"/>
            </a:endParaRPr>
          </a:p>
        </p:txBody>
      </p:sp>
      <p:pic>
        <p:nvPicPr>
          <p:cNvPr id="344" name="Google Shape;344;p52"/>
          <p:cNvPicPr preferRelativeResize="0"/>
          <p:nvPr/>
        </p:nvPicPr>
        <p:blipFill>
          <a:blip r:embed="rId3">
            <a:alphaModFix/>
          </a:blip>
          <a:stretch>
            <a:fillRect/>
          </a:stretch>
        </p:blipFill>
        <p:spPr>
          <a:xfrm>
            <a:off x="2028300" y="1109768"/>
            <a:ext cx="1828800" cy="3840480"/>
          </a:xfrm>
          <a:prstGeom prst="rect">
            <a:avLst/>
          </a:prstGeom>
          <a:noFill/>
          <a:ln>
            <a:noFill/>
          </a:ln>
        </p:spPr>
      </p:pic>
      <p:pic>
        <p:nvPicPr>
          <p:cNvPr id="345" name="Google Shape;345;p52"/>
          <p:cNvPicPr preferRelativeResize="0"/>
          <p:nvPr/>
        </p:nvPicPr>
        <p:blipFill>
          <a:blip r:embed="rId4">
            <a:alphaModFix/>
          </a:blip>
          <a:stretch>
            <a:fillRect/>
          </a:stretch>
        </p:blipFill>
        <p:spPr>
          <a:xfrm>
            <a:off x="4830625" y="1109781"/>
            <a:ext cx="1828800" cy="38404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53"/>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53"/>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 (Reply by sticker)</a:t>
            </a:r>
            <a:endParaRPr b="1" sz="2520">
              <a:solidFill>
                <a:srgbClr val="0F407E"/>
              </a:solidFill>
              <a:latin typeface="Montserrat"/>
              <a:ea typeface="Montserrat"/>
              <a:cs typeface="Montserrat"/>
              <a:sym typeface="Montserrat"/>
            </a:endParaRPr>
          </a:p>
        </p:txBody>
      </p:sp>
      <p:pic>
        <p:nvPicPr>
          <p:cNvPr id="352" name="Google Shape;352;p53"/>
          <p:cNvPicPr preferRelativeResize="0"/>
          <p:nvPr/>
        </p:nvPicPr>
        <p:blipFill>
          <a:blip r:embed="rId3">
            <a:alphaModFix/>
          </a:blip>
          <a:stretch>
            <a:fillRect/>
          </a:stretch>
        </p:blipFill>
        <p:spPr>
          <a:xfrm>
            <a:off x="2328396" y="1109769"/>
            <a:ext cx="1828800" cy="3840479"/>
          </a:xfrm>
          <a:prstGeom prst="rect">
            <a:avLst/>
          </a:prstGeom>
          <a:noFill/>
          <a:ln>
            <a:noFill/>
          </a:ln>
        </p:spPr>
      </p:pic>
      <p:pic>
        <p:nvPicPr>
          <p:cNvPr id="353" name="Google Shape;353;p53"/>
          <p:cNvPicPr preferRelativeResize="0"/>
          <p:nvPr/>
        </p:nvPicPr>
        <p:blipFill>
          <a:blip r:embed="rId4">
            <a:alphaModFix/>
          </a:blip>
          <a:stretch>
            <a:fillRect/>
          </a:stretch>
        </p:blipFill>
        <p:spPr>
          <a:xfrm>
            <a:off x="4909000" y="1109769"/>
            <a:ext cx="1828800" cy="38404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54"/>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54"/>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Page (Reply by picture)</a:t>
            </a:r>
            <a:endParaRPr b="1" sz="2520">
              <a:solidFill>
                <a:srgbClr val="0F407E"/>
              </a:solidFill>
              <a:latin typeface="Montserrat"/>
              <a:ea typeface="Montserrat"/>
              <a:cs typeface="Montserrat"/>
              <a:sym typeface="Montserrat"/>
            </a:endParaRPr>
          </a:p>
        </p:txBody>
      </p:sp>
      <p:pic>
        <p:nvPicPr>
          <p:cNvPr id="360" name="Google Shape;360;p54"/>
          <p:cNvPicPr preferRelativeResize="0"/>
          <p:nvPr/>
        </p:nvPicPr>
        <p:blipFill>
          <a:blip r:embed="rId3">
            <a:alphaModFix/>
          </a:blip>
          <a:stretch>
            <a:fillRect/>
          </a:stretch>
        </p:blipFill>
        <p:spPr>
          <a:xfrm>
            <a:off x="898775" y="1129750"/>
            <a:ext cx="1828800" cy="3800475"/>
          </a:xfrm>
          <a:prstGeom prst="rect">
            <a:avLst/>
          </a:prstGeom>
          <a:noFill/>
          <a:ln>
            <a:noFill/>
          </a:ln>
        </p:spPr>
      </p:pic>
      <p:pic>
        <p:nvPicPr>
          <p:cNvPr id="361" name="Google Shape;361;p54"/>
          <p:cNvPicPr preferRelativeResize="0"/>
          <p:nvPr/>
        </p:nvPicPr>
        <p:blipFill>
          <a:blip r:embed="rId4">
            <a:alphaModFix/>
          </a:blip>
          <a:stretch>
            <a:fillRect/>
          </a:stretch>
        </p:blipFill>
        <p:spPr>
          <a:xfrm>
            <a:off x="3586000" y="1115475"/>
            <a:ext cx="1828800" cy="3829050"/>
          </a:xfrm>
          <a:prstGeom prst="rect">
            <a:avLst/>
          </a:prstGeom>
          <a:noFill/>
          <a:ln>
            <a:noFill/>
          </a:ln>
        </p:spPr>
      </p:pic>
      <p:pic>
        <p:nvPicPr>
          <p:cNvPr id="362" name="Google Shape;362;p54"/>
          <p:cNvPicPr preferRelativeResize="0"/>
          <p:nvPr/>
        </p:nvPicPr>
        <p:blipFill>
          <a:blip r:embed="rId5">
            <a:alphaModFix/>
          </a:blip>
          <a:stretch>
            <a:fillRect/>
          </a:stretch>
        </p:blipFill>
        <p:spPr>
          <a:xfrm>
            <a:off x="6221450" y="1120225"/>
            <a:ext cx="1828800" cy="3819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55"/>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55"/>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55"/>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Detail Design</a:t>
            </a:r>
            <a:endParaRPr b="1" sz="4800">
              <a:solidFill>
                <a:srgbClr val="0F407E"/>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56"/>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56"/>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Detail Design</a:t>
            </a:r>
            <a:endParaRPr b="1" sz="2520">
              <a:solidFill>
                <a:srgbClr val="0F407E"/>
              </a:solidFill>
              <a:latin typeface="Montserrat"/>
              <a:ea typeface="Montserrat"/>
              <a:cs typeface="Montserrat"/>
              <a:sym typeface="Montserrat"/>
            </a:endParaRPr>
          </a:p>
        </p:txBody>
      </p:sp>
      <p:sp>
        <p:nvSpPr>
          <p:cNvPr id="376" name="Google Shape;376;p56"/>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https://www.figma.com/design/mj2rckEOYuKuLsV032r0Q1/BAIT2203-HUMAN-COMPUTER-INTERACTION-PROTOTYPE?node-id=135-312&amp;node-type=canvas&amp;t=iHrPXVdeKdDP1JuI-0</a:t>
            </a:r>
            <a:endParaRPr sz="200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 name="Shape 380"/>
        <p:cNvGrpSpPr/>
        <p:nvPr/>
      </p:nvGrpSpPr>
      <p:grpSpPr>
        <a:xfrm>
          <a:off x="0" y="0"/>
          <a:ext cx="0" cy="0"/>
          <a:chOff x="0" y="0"/>
          <a:chExt cx="0" cy="0"/>
        </a:xfrm>
      </p:grpSpPr>
      <p:sp>
        <p:nvSpPr>
          <p:cNvPr id="381" name="Google Shape;381;p57"/>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57"/>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57"/>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Design Decisions</a:t>
            </a:r>
            <a:endParaRPr b="1" sz="4800">
              <a:solidFill>
                <a:srgbClr val="0F407E"/>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58"/>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58"/>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Design Decisions</a:t>
            </a:r>
            <a:endParaRPr b="1" sz="2520">
              <a:solidFill>
                <a:srgbClr val="0F407E"/>
              </a:solidFill>
              <a:latin typeface="Montserrat"/>
              <a:ea typeface="Montserrat"/>
              <a:cs typeface="Montserrat"/>
              <a:sym typeface="Montserrat"/>
            </a:endParaRPr>
          </a:p>
        </p:txBody>
      </p:sp>
      <p:sp>
        <p:nvSpPr>
          <p:cNvPr id="390" name="Google Shape;390;p58"/>
          <p:cNvSpPr txBox="1"/>
          <p:nvPr>
            <p:ph idx="1" type="body"/>
          </p:nvPr>
        </p:nvSpPr>
        <p:spPr>
          <a:xfrm>
            <a:off x="311700" y="13218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2000"/>
              </a:spcBef>
              <a:spcAft>
                <a:spcPts val="200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https://docs.google.com/document/d/1hyLJeKpIdYS7fN6Bdeeq4UHmvvJQsc-w50UCv8t5ipY/edit#heading=h.3znysh7</a:t>
            </a:r>
            <a:endParaRPr sz="200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59"/>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59"/>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59"/>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Heuristic Evaluation</a:t>
            </a:r>
            <a:endParaRPr b="1" sz="4800">
              <a:solidFill>
                <a:srgbClr val="0F407E"/>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60"/>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60"/>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04" name="Google Shape;404;p60"/>
          <p:cNvSpPr txBox="1"/>
          <p:nvPr>
            <p:ph idx="1" type="body"/>
          </p:nvPr>
        </p:nvSpPr>
        <p:spPr>
          <a:xfrm>
            <a:off x="311700" y="1321800"/>
            <a:ext cx="60120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1</a:t>
            </a:r>
            <a:r>
              <a:rPr lang="en">
                <a:solidFill>
                  <a:srgbClr val="0F407E"/>
                </a:solidFill>
                <a:latin typeface="Montserrat SemiBold"/>
                <a:ea typeface="Montserrat SemiBold"/>
                <a:cs typeface="Montserrat SemiBold"/>
                <a:sym typeface="Montserrat SemiBold"/>
              </a:rPr>
              <a:t>. </a:t>
            </a:r>
            <a:r>
              <a:rPr lang="en" u="sng">
                <a:solidFill>
                  <a:srgbClr val="0F407E"/>
                </a:solidFill>
                <a:latin typeface="Montserrat SemiBold"/>
                <a:ea typeface="Montserrat SemiBold"/>
                <a:cs typeface="Montserrat SemiBold"/>
                <a:sym typeface="Montserrat SemiBold"/>
              </a:rPr>
              <a:t>Visibility of system status</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A green color round shape icon beside the people’s name in the chat row. When the specific user is currently online, the icon will be shown. In contrast, the icon will be hidden when the user is offline. </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05" name="Google Shape;405;p60"/>
          <p:cNvPicPr preferRelativeResize="0"/>
          <p:nvPr/>
        </p:nvPicPr>
        <p:blipFill>
          <a:blip r:embed="rId3">
            <a:alphaModFix/>
          </a:blip>
          <a:stretch>
            <a:fillRect/>
          </a:stretch>
        </p:blipFill>
        <p:spPr>
          <a:xfrm>
            <a:off x="6758850" y="1078372"/>
            <a:ext cx="1749125" cy="3776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61"/>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61"/>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12" name="Google Shape;412;p61"/>
          <p:cNvSpPr txBox="1"/>
          <p:nvPr>
            <p:ph idx="1" type="body"/>
          </p:nvPr>
        </p:nvSpPr>
        <p:spPr>
          <a:xfrm>
            <a:off x="200575" y="1321800"/>
            <a:ext cx="56838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2. </a:t>
            </a:r>
            <a:r>
              <a:rPr lang="en" u="sng">
                <a:solidFill>
                  <a:srgbClr val="0F407E"/>
                </a:solidFill>
                <a:latin typeface="Montserrat SemiBold"/>
                <a:ea typeface="Montserrat SemiBold"/>
                <a:cs typeface="Montserrat SemiBold"/>
                <a:sym typeface="Montserrat SemiBold"/>
              </a:rPr>
              <a:t>Match between system and the real world</a:t>
            </a:r>
            <a:endParaRPr sz="2000"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All the messages are appeared in a linear and back-and-forth format, mimicking the real life conversation natural flow. This can ease users to follow the pace when conducting conversation with a single person or a group of people.</a:t>
            </a:r>
            <a:br>
              <a:rPr lang="en" sz="1200">
                <a:solidFill>
                  <a:srgbClr val="0F407E"/>
                </a:solidFill>
                <a:latin typeface="Montserrat SemiBold"/>
                <a:ea typeface="Montserrat SemiBold"/>
                <a:cs typeface="Montserrat SemiBold"/>
                <a:sym typeface="Montserrat SemiBold"/>
              </a:rPr>
            </a:br>
            <a:br>
              <a:rPr lang="en" sz="1200">
                <a:solidFill>
                  <a:srgbClr val="0F407E"/>
                </a:solidFill>
                <a:latin typeface="Montserrat SemiBold"/>
                <a:ea typeface="Montserrat SemiBold"/>
                <a:cs typeface="Montserrat SemiBold"/>
                <a:sym typeface="Montserrat SemiBold"/>
              </a:rPr>
            </a:br>
            <a:r>
              <a:rPr lang="en" sz="1200">
                <a:solidFill>
                  <a:srgbClr val="0F407E"/>
                </a:solidFill>
                <a:latin typeface="Montserrat SemiBold"/>
                <a:ea typeface="Montserrat SemiBold"/>
                <a:cs typeface="Montserrat SemiBold"/>
                <a:sym typeface="Montserrat SemiBold"/>
              </a:rPr>
              <a:t>Besides, the icon images applied in the bottom section of the conversation interface have also followed this principle. All the images can be related to real-world objects.</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13" name="Google Shape;413;p61"/>
          <p:cNvPicPr preferRelativeResize="0"/>
          <p:nvPr/>
        </p:nvPicPr>
        <p:blipFill>
          <a:blip r:embed="rId3">
            <a:alphaModFix/>
          </a:blip>
          <a:stretch>
            <a:fillRect/>
          </a:stretch>
        </p:blipFill>
        <p:spPr>
          <a:xfrm>
            <a:off x="5884375" y="1358750"/>
            <a:ext cx="1560325" cy="3342500"/>
          </a:xfrm>
          <a:prstGeom prst="rect">
            <a:avLst/>
          </a:prstGeom>
          <a:noFill/>
          <a:ln>
            <a:noFill/>
          </a:ln>
        </p:spPr>
      </p:pic>
      <p:pic>
        <p:nvPicPr>
          <p:cNvPr id="414" name="Google Shape;414;p61"/>
          <p:cNvPicPr preferRelativeResize="0"/>
          <p:nvPr/>
        </p:nvPicPr>
        <p:blipFill>
          <a:blip r:embed="rId4">
            <a:alphaModFix/>
          </a:blip>
          <a:stretch>
            <a:fillRect/>
          </a:stretch>
        </p:blipFill>
        <p:spPr>
          <a:xfrm>
            <a:off x="7557200" y="1358750"/>
            <a:ext cx="1560325" cy="334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7"/>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p:txBody>
      </p:sp>
      <p:sp>
        <p:nvSpPr>
          <p:cNvPr id="83" name="Google Shape;83;p17"/>
          <p:cNvSpPr txBox="1"/>
          <p:nvPr>
            <p:ph idx="1" type="body"/>
          </p:nvPr>
        </p:nvSpPr>
        <p:spPr>
          <a:xfrm>
            <a:off x="311700" y="1321800"/>
            <a:ext cx="5315100" cy="34164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2000"/>
              </a:spcBef>
              <a:spcAft>
                <a:spcPts val="0"/>
              </a:spcAft>
              <a:buNone/>
            </a:pPr>
            <a:r>
              <a:rPr lang="en" sz="2000" u="sng">
                <a:solidFill>
                  <a:srgbClr val="0F407E"/>
                </a:solidFill>
                <a:latin typeface="Montserrat SemiBold"/>
                <a:ea typeface="Montserrat SemiBold"/>
                <a:cs typeface="Montserrat SemiBold"/>
                <a:sym typeface="Montserrat SemiBold"/>
              </a:rPr>
              <a:t>Functionality Issues</a:t>
            </a:r>
            <a:endParaRPr sz="2000" u="sng">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200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a:t>
            </a:r>
            <a:r>
              <a:rPr lang="en" sz="1200">
                <a:solidFill>
                  <a:srgbClr val="0F407E"/>
                </a:solidFill>
                <a:latin typeface="Montserrat SemiBold"/>
                <a:ea typeface="Montserrat SemiBold"/>
                <a:cs typeface="Montserrat SemiBold"/>
                <a:sym typeface="Montserrat SemiBold"/>
              </a:rPr>
              <a:t>nable to reply to messages with quick gestures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navigate to a message’s position in the chat</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reply to messages by pictures, stickers, or voice messages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adjust the playback speed of a voice message</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a:t>
            </a:r>
            <a:r>
              <a:rPr lang="en" sz="1200">
                <a:solidFill>
                  <a:srgbClr val="0F407E"/>
                </a:solidFill>
                <a:latin typeface="Montserrat SemiBold"/>
                <a:ea typeface="Montserrat SemiBold"/>
                <a:cs typeface="Montserrat SemiBold"/>
                <a:sym typeface="Montserrat SemiBold"/>
              </a:rPr>
              <a:t>nable to see </a:t>
            </a:r>
            <a:r>
              <a:rPr lang="en" sz="1200">
                <a:solidFill>
                  <a:srgbClr val="0F407E"/>
                </a:solidFill>
                <a:latin typeface="Montserrat SemiBold"/>
                <a:ea typeface="Montserrat SemiBold"/>
                <a:cs typeface="Montserrat SemiBold"/>
                <a:sym typeface="Montserrat SemiBold"/>
              </a:rPr>
              <a:t>the</a:t>
            </a:r>
            <a:r>
              <a:rPr lang="en" sz="1200">
                <a:solidFill>
                  <a:srgbClr val="0F407E"/>
                </a:solidFill>
                <a:latin typeface="Montserrat SemiBold"/>
                <a:ea typeface="Montserrat SemiBold"/>
                <a:cs typeface="Montserrat SemiBold"/>
                <a:sym typeface="Montserrat SemiBold"/>
              </a:rPr>
              <a:t> online status or last active time</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delete message after 2 minutes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edit sent messages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a:t>
            </a:r>
            <a:r>
              <a:rPr lang="en" sz="1200">
                <a:solidFill>
                  <a:srgbClr val="0F407E"/>
                </a:solidFill>
                <a:latin typeface="Montserrat SemiBold"/>
                <a:ea typeface="Montserrat SemiBold"/>
                <a:cs typeface="Montserrat SemiBold"/>
                <a:sym typeface="Montserrat SemiBold"/>
              </a:rPr>
              <a:t>nable to </a:t>
            </a:r>
            <a:r>
              <a:rPr lang="en" sz="1200">
                <a:solidFill>
                  <a:srgbClr val="0F407E"/>
                </a:solidFill>
                <a:latin typeface="Montserrat SemiBold"/>
                <a:ea typeface="Montserrat SemiBold"/>
                <a:cs typeface="Montserrat SemiBold"/>
                <a:sym typeface="Montserrat SemiBold"/>
              </a:rPr>
              <a:t>style messages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star or pin messages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backup data in the cloud</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no noise cancellation feature for calls</a:t>
            </a:r>
            <a:endParaRPr sz="1200">
              <a:solidFill>
                <a:srgbClr val="0F407E"/>
              </a:solidFill>
              <a:latin typeface="Montserrat SemiBold"/>
              <a:ea typeface="Montserrat SemiBold"/>
              <a:cs typeface="Montserrat SemiBold"/>
              <a:sym typeface="Montserrat SemiBold"/>
            </a:endParaRPr>
          </a:p>
          <a:p>
            <a:pPr indent="-293370" lvl="0" marL="457200" rtl="0" algn="l">
              <a:lnSpc>
                <a:spcPct val="150000"/>
              </a:lnSpc>
              <a:spcBef>
                <a:spcPts val="0"/>
              </a:spcBef>
              <a:spcAft>
                <a:spcPts val="0"/>
              </a:spcAft>
              <a:buClr>
                <a:srgbClr val="0F407E"/>
              </a:buClr>
              <a:buSzPct val="100000"/>
              <a:buFont typeface="Montserrat SemiBold"/>
              <a:buChar char="●"/>
            </a:pPr>
            <a:r>
              <a:rPr lang="en" sz="1200">
                <a:solidFill>
                  <a:srgbClr val="0F407E"/>
                </a:solidFill>
                <a:latin typeface="Montserrat SemiBold"/>
                <a:ea typeface="Montserrat SemiBold"/>
                <a:cs typeface="Montserrat SemiBold"/>
                <a:sym typeface="Montserrat SemiBold"/>
              </a:rPr>
              <a:t>unable to start a vote or poll</a:t>
            </a:r>
            <a:endParaRPr sz="1200">
              <a:solidFill>
                <a:srgbClr val="0F407E"/>
              </a:solidFill>
              <a:latin typeface="Montserrat SemiBold"/>
              <a:ea typeface="Montserrat SemiBold"/>
              <a:cs typeface="Montserrat SemiBold"/>
              <a:sym typeface="Montserrat SemiBold"/>
            </a:endParaRPr>
          </a:p>
        </p:txBody>
      </p:sp>
      <p:sp>
        <p:nvSpPr>
          <p:cNvPr id="84" name="Google Shape;84;p17"/>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Introduction</a:t>
            </a:r>
            <a:endParaRPr b="1" sz="2520">
              <a:solidFill>
                <a:srgbClr val="0F407E"/>
              </a:solidFill>
              <a:latin typeface="Montserrat"/>
              <a:ea typeface="Montserrat"/>
              <a:cs typeface="Montserrat"/>
              <a:sym typeface="Montserrat"/>
            </a:endParaRPr>
          </a:p>
        </p:txBody>
      </p:sp>
      <p:sp>
        <p:nvSpPr>
          <p:cNvPr id="85" name="Google Shape;85;p17"/>
          <p:cNvSpPr txBox="1"/>
          <p:nvPr>
            <p:ph idx="1" type="body"/>
          </p:nvPr>
        </p:nvSpPr>
        <p:spPr>
          <a:xfrm>
            <a:off x="5982900" y="1321800"/>
            <a:ext cx="2849400" cy="22164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u="sng">
                <a:solidFill>
                  <a:srgbClr val="0F407E"/>
                </a:solidFill>
                <a:latin typeface="Montserrat SemiBold"/>
                <a:ea typeface="Montserrat SemiBold"/>
                <a:cs typeface="Montserrat SemiBold"/>
                <a:sym typeface="Montserrat SemiBold"/>
              </a:rPr>
              <a:t>Target audiences</a:t>
            </a:r>
            <a:endParaRPr sz="2000" u="sng">
              <a:solidFill>
                <a:srgbClr val="0F407E"/>
              </a:solidFill>
              <a:latin typeface="Montserrat SemiBold"/>
              <a:ea typeface="Montserrat SemiBold"/>
              <a:cs typeface="Montserrat SemiBold"/>
              <a:sym typeface="Montserrat SemiBold"/>
            </a:endParaRPr>
          </a:p>
          <a:p>
            <a:pPr indent="-304800" lvl="0" marL="457200" rtl="0" algn="l">
              <a:lnSpc>
                <a:spcPct val="150000"/>
              </a:lnSpc>
              <a:spcBef>
                <a:spcPts val="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personal users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50000"/>
              </a:lnSpc>
              <a:spcBef>
                <a:spcPts val="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businesses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50000"/>
              </a:lnSpc>
              <a:spcBef>
                <a:spcPts val="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organizations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50000"/>
              </a:lnSpc>
              <a:spcBef>
                <a:spcPts val="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frequent communicators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50000"/>
              </a:lnSpc>
              <a:spcBef>
                <a:spcPts val="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professional users</a:t>
            </a:r>
            <a:endParaRPr sz="1200">
              <a:solidFill>
                <a:srgbClr val="0F407E"/>
              </a:solidFill>
              <a:latin typeface="Montserrat SemiBold"/>
              <a:ea typeface="Montserrat SemiBold"/>
              <a:cs typeface="Montserrat SemiBold"/>
              <a:sym typeface="Montserrat SemiBold"/>
            </a:endParaRPr>
          </a:p>
          <a:p>
            <a:pPr indent="-304800" lvl="0" marL="457200" rtl="0" algn="l">
              <a:lnSpc>
                <a:spcPct val="150000"/>
              </a:lnSpc>
              <a:spcBef>
                <a:spcPts val="0"/>
              </a:spcBef>
              <a:spcAft>
                <a:spcPts val="0"/>
              </a:spcAft>
              <a:buClr>
                <a:srgbClr val="0F407E"/>
              </a:buClr>
              <a:buSzPts val="1200"/>
              <a:buFont typeface="Montserrat SemiBold"/>
              <a:buChar char="●"/>
            </a:pPr>
            <a:r>
              <a:rPr lang="en" sz="1200">
                <a:solidFill>
                  <a:srgbClr val="0F407E"/>
                </a:solidFill>
                <a:latin typeface="Montserrat SemiBold"/>
                <a:ea typeface="Montserrat SemiBold"/>
                <a:cs typeface="Montserrat SemiBold"/>
                <a:sym typeface="Montserrat SemiBold"/>
              </a:rPr>
              <a:t>social media enthusiasts</a:t>
            </a:r>
            <a:endParaRPr sz="120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62"/>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62"/>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21" name="Google Shape;421;p62"/>
          <p:cNvSpPr txBox="1"/>
          <p:nvPr>
            <p:ph idx="1" type="body"/>
          </p:nvPr>
        </p:nvSpPr>
        <p:spPr>
          <a:xfrm>
            <a:off x="311700" y="1321800"/>
            <a:ext cx="60120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3. </a:t>
            </a:r>
            <a:r>
              <a:rPr lang="en" u="sng">
                <a:solidFill>
                  <a:srgbClr val="0F407E"/>
                </a:solidFill>
                <a:latin typeface="Montserrat SemiBold"/>
                <a:ea typeface="Montserrat SemiBold"/>
                <a:cs typeface="Montserrat SemiBold"/>
                <a:sym typeface="Montserrat SemiBold"/>
              </a:rPr>
              <a:t>User control and freedom</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As a human, we are not able to absolutely guarantee that no mistakes or errors will be made when typing messages to others. </a:t>
            </a:r>
            <a:r>
              <a:rPr lang="en" sz="1200">
                <a:solidFill>
                  <a:srgbClr val="0F407E"/>
                </a:solidFill>
                <a:latin typeface="Montserrat SemiBold"/>
                <a:ea typeface="Montserrat SemiBold"/>
                <a:cs typeface="Montserrat SemiBold"/>
                <a:sym typeface="Montserrat SemiBold"/>
              </a:rPr>
              <a:t> In order to overcome this situation, a feature which allows users to edit sent messages is provided.</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22" name="Google Shape;422;p62"/>
          <p:cNvPicPr preferRelativeResize="0"/>
          <p:nvPr/>
        </p:nvPicPr>
        <p:blipFill>
          <a:blip r:embed="rId3">
            <a:alphaModFix/>
          </a:blip>
          <a:stretch>
            <a:fillRect/>
          </a:stretch>
        </p:blipFill>
        <p:spPr>
          <a:xfrm>
            <a:off x="6734950" y="1127225"/>
            <a:ext cx="1731650" cy="37764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63"/>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63"/>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29" name="Google Shape;429;p63"/>
          <p:cNvSpPr txBox="1"/>
          <p:nvPr>
            <p:ph idx="1" type="body"/>
          </p:nvPr>
        </p:nvSpPr>
        <p:spPr>
          <a:xfrm>
            <a:off x="311700" y="1321800"/>
            <a:ext cx="4974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4</a:t>
            </a:r>
            <a:r>
              <a:rPr lang="en">
                <a:solidFill>
                  <a:srgbClr val="0F407E"/>
                </a:solidFill>
                <a:latin typeface="Montserrat SemiBold"/>
                <a:ea typeface="Montserrat SemiBold"/>
                <a:cs typeface="Montserrat SemiBold"/>
                <a:sym typeface="Montserrat SemiBold"/>
              </a:rPr>
              <a:t>. </a:t>
            </a:r>
            <a:r>
              <a:rPr lang="en" u="sng">
                <a:solidFill>
                  <a:srgbClr val="0F407E"/>
                </a:solidFill>
                <a:latin typeface="Montserrat SemiBold"/>
                <a:ea typeface="Montserrat SemiBold"/>
                <a:cs typeface="Montserrat SemiBold"/>
                <a:sym typeface="Montserrat SemiBold"/>
              </a:rPr>
              <a:t>Consistency and standards</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In order to increase users’ readability and familiarity when dealing with the system, a standard layout for every conversation page is applied no matter if it is group chat or personal chat.</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30" name="Google Shape;430;p63"/>
          <p:cNvPicPr preferRelativeResize="0"/>
          <p:nvPr/>
        </p:nvPicPr>
        <p:blipFill>
          <a:blip r:embed="rId3">
            <a:alphaModFix/>
          </a:blip>
          <a:stretch>
            <a:fillRect/>
          </a:stretch>
        </p:blipFill>
        <p:spPr>
          <a:xfrm>
            <a:off x="5512850" y="1201200"/>
            <a:ext cx="1719072" cy="3657600"/>
          </a:xfrm>
          <a:prstGeom prst="rect">
            <a:avLst/>
          </a:prstGeom>
          <a:noFill/>
          <a:ln>
            <a:noFill/>
          </a:ln>
        </p:spPr>
      </p:pic>
      <p:pic>
        <p:nvPicPr>
          <p:cNvPr id="431" name="Google Shape;431;p63"/>
          <p:cNvPicPr preferRelativeResize="0"/>
          <p:nvPr/>
        </p:nvPicPr>
        <p:blipFill>
          <a:blip r:embed="rId4">
            <a:alphaModFix/>
          </a:blip>
          <a:stretch>
            <a:fillRect/>
          </a:stretch>
        </p:blipFill>
        <p:spPr>
          <a:xfrm>
            <a:off x="7370225" y="1201200"/>
            <a:ext cx="1700784" cy="3657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64"/>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64"/>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38" name="Google Shape;438;p64"/>
          <p:cNvSpPr txBox="1"/>
          <p:nvPr>
            <p:ph idx="1" type="body"/>
          </p:nvPr>
        </p:nvSpPr>
        <p:spPr>
          <a:xfrm>
            <a:off x="311700" y="1321800"/>
            <a:ext cx="56310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5</a:t>
            </a:r>
            <a:r>
              <a:rPr lang="en">
                <a:solidFill>
                  <a:srgbClr val="0F407E"/>
                </a:solidFill>
                <a:latin typeface="Montserrat SemiBold"/>
                <a:ea typeface="Montserrat SemiBold"/>
                <a:cs typeface="Montserrat SemiBold"/>
                <a:sym typeface="Montserrat SemiBold"/>
              </a:rPr>
              <a:t>. </a:t>
            </a:r>
            <a:r>
              <a:rPr lang="en" u="sng">
                <a:solidFill>
                  <a:srgbClr val="0F407E"/>
                </a:solidFill>
                <a:latin typeface="Montserrat SemiBold"/>
                <a:ea typeface="Montserrat SemiBold"/>
                <a:cs typeface="Montserrat SemiBold"/>
                <a:sym typeface="Montserrat SemiBold"/>
              </a:rPr>
              <a:t>Error prevention</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For the auto backup feature, we only provided closed options for users to choose their wanted frequency such as daily, weekly and monthly auto backup instead of letting them enter the specific date time for auto backup. The main reason for this implementation is to reduce the possible errors that might be made by the users.</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39" name="Google Shape;439;p64"/>
          <p:cNvPicPr preferRelativeResize="0"/>
          <p:nvPr/>
        </p:nvPicPr>
        <p:blipFill>
          <a:blip r:embed="rId3">
            <a:alphaModFix/>
          </a:blip>
          <a:stretch>
            <a:fillRect/>
          </a:stretch>
        </p:blipFill>
        <p:spPr>
          <a:xfrm>
            <a:off x="6486525" y="1201200"/>
            <a:ext cx="1772093" cy="3657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65"/>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65"/>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46" name="Google Shape;446;p65"/>
          <p:cNvSpPr txBox="1"/>
          <p:nvPr>
            <p:ph idx="1" type="body"/>
          </p:nvPr>
        </p:nvSpPr>
        <p:spPr>
          <a:xfrm>
            <a:off x="311700" y="1321800"/>
            <a:ext cx="50964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6</a:t>
            </a:r>
            <a:r>
              <a:rPr lang="en">
                <a:solidFill>
                  <a:srgbClr val="0F407E"/>
                </a:solidFill>
                <a:latin typeface="Montserrat SemiBold"/>
                <a:ea typeface="Montserrat SemiBold"/>
                <a:cs typeface="Montserrat SemiBold"/>
                <a:sym typeface="Montserrat SemiBold"/>
              </a:rPr>
              <a:t>. </a:t>
            </a:r>
            <a:r>
              <a:rPr lang="en" u="sng">
                <a:solidFill>
                  <a:srgbClr val="0F407E"/>
                </a:solidFill>
                <a:latin typeface="Montserrat SemiBold"/>
                <a:ea typeface="Montserrat SemiBold"/>
                <a:cs typeface="Montserrat SemiBold"/>
                <a:sym typeface="Montserrat SemiBold"/>
              </a:rPr>
              <a:t>Recognition rather than recall</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After replying to a quoted message, the users can still tap on the reply message box (white transparent) below the sent message (green) to automatically navigate them to the replied message. The users no need to remember which messages are regarding which or who’s messages.</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47" name="Google Shape;447;p65"/>
          <p:cNvPicPr preferRelativeResize="0"/>
          <p:nvPr/>
        </p:nvPicPr>
        <p:blipFill>
          <a:blip r:embed="rId3">
            <a:alphaModFix/>
          </a:blip>
          <a:stretch>
            <a:fillRect/>
          </a:stretch>
        </p:blipFill>
        <p:spPr>
          <a:xfrm>
            <a:off x="5528750" y="1201200"/>
            <a:ext cx="1708942" cy="3657600"/>
          </a:xfrm>
          <a:prstGeom prst="rect">
            <a:avLst/>
          </a:prstGeom>
          <a:noFill/>
          <a:ln>
            <a:noFill/>
          </a:ln>
        </p:spPr>
      </p:pic>
      <p:pic>
        <p:nvPicPr>
          <p:cNvPr id="448" name="Google Shape;448;p65"/>
          <p:cNvPicPr preferRelativeResize="0"/>
          <p:nvPr/>
        </p:nvPicPr>
        <p:blipFill>
          <a:blip r:embed="rId4">
            <a:alphaModFix/>
          </a:blip>
          <a:stretch>
            <a:fillRect/>
          </a:stretch>
        </p:blipFill>
        <p:spPr>
          <a:xfrm>
            <a:off x="7358350" y="1201200"/>
            <a:ext cx="1685744" cy="3657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66"/>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66"/>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55" name="Google Shape;455;p66"/>
          <p:cNvSpPr txBox="1"/>
          <p:nvPr>
            <p:ph idx="1" type="body"/>
          </p:nvPr>
        </p:nvSpPr>
        <p:spPr>
          <a:xfrm>
            <a:off x="311700" y="1321800"/>
            <a:ext cx="5027700" cy="3416400"/>
          </a:xfrm>
          <a:prstGeom prst="rect">
            <a:avLst/>
          </a:prstGeom>
        </p:spPr>
        <p:txBody>
          <a:bodyPr anchorCtr="0" anchor="t" bIns="91425" lIns="91425" spcFirstLastPara="1" rIns="91425" wrap="square" tIns="91425">
            <a:normAutofit fontScale="92500"/>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7</a:t>
            </a:r>
            <a:r>
              <a:rPr lang="en">
                <a:solidFill>
                  <a:srgbClr val="0F407E"/>
                </a:solidFill>
                <a:latin typeface="Montserrat SemiBold"/>
                <a:ea typeface="Montserrat SemiBold"/>
                <a:cs typeface="Montserrat SemiBold"/>
                <a:sym typeface="Montserrat SemiBold"/>
              </a:rPr>
              <a:t>. </a:t>
            </a:r>
            <a:r>
              <a:rPr lang="en" u="sng">
                <a:solidFill>
                  <a:srgbClr val="0F407E"/>
                </a:solidFill>
                <a:latin typeface="Montserrat SemiBold"/>
                <a:ea typeface="Montserrat SemiBold"/>
                <a:cs typeface="Montserrat SemiBold"/>
                <a:sym typeface="Montserrat SemiBold"/>
              </a:rPr>
              <a:t>Flexibility and efficiency of use</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b="1" lang="en" sz="1200">
                <a:solidFill>
                  <a:srgbClr val="0F407E"/>
                </a:solidFill>
                <a:latin typeface="Montserrat"/>
                <a:ea typeface="Montserrat"/>
                <a:cs typeface="Montserrat"/>
                <a:sym typeface="Montserrat"/>
              </a:rPr>
              <a:t>Two ways for different types of users to reply to a message:</a:t>
            </a:r>
            <a:endParaRPr b="1" sz="1200">
              <a:solidFill>
                <a:srgbClr val="0F407E"/>
              </a:solidFill>
              <a:latin typeface="Montserrat"/>
              <a:ea typeface="Montserrat"/>
              <a:cs typeface="Montserrat"/>
              <a:sym typeface="Montserrat"/>
            </a:endParaRPr>
          </a:p>
          <a:p>
            <a:pPr indent="-299085" lvl="0" marL="914400" rtl="0" algn="l">
              <a:lnSpc>
                <a:spcPct val="150000"/>
              </a:lnSpc>
              <a:spcBef>
                <a:spcPts val="0"/>
              </a:spcBef>
              <a:spcAft>
                <a:spcPts val="0"/>
              </a:spcAft>
              <a:buClr>
                <a:srgbClr val="0F407E"/>
              </a:buClr>
              <a:buSzPct val="100000"/>
              <a:buFont typeface="Montserrat SemiBold"/>
              <a:buAutoNum type="arabicPeriod"/>
            </a:pPr>
            <a:r>
              <a:rPr lang="en" sz="1200">
                <a:solidFill>
                  <a:srgbClr val="0F407E"/>
                </a:solidFill>
                <a:latin typeface="Montserrat SemiBold"/>
                <a:ea typeface="Montserrat SemiBold"/>
                <a:cs typeface="Montserrat SemiBold"/>
                <a:sym typeface="Montserrat SemiBold"/>
              </a:rPr>
              <a:t>For inexperienced users, they can long press on the message to reply to, and tap on the “Quote” button.</a:t>
            </a:r>
            <a:br>
              <a:rPr lang="en" sz="1200">
                <a:solidFill>
                  <a:srgbClr val="0F407E"/>
                </a:solidFill>
                <a:latin typeface="Montserrat SemiBold"/>
                <a:ea typeface="Montserrat SemiBold"/>
                <a:cs typeface="Montserrat SemiBold"/>
                <a:sym typeface="Montserrat SemiBold"/>
              </a:rPr>
            </a:br>
            <a:endParaRPr sz="1200">
              <a:solidFill>
                <a:srgbClr val="0F407E"/>
              </a:solidFill>
              <a:latin typeface="Montserrat SemiBold"/>
              <a:ea typeface="Montserrat SemiBold"/>
              <a:cs typeface="Montserrat SemiBold"/>
              <a:sym typeface="Montserrat SemiBold"/>
            </a:endParaRPr>
          </a:p>
          <a:p>
            <a:pPr indent="-299085" lvl="0" marL="914400" rtl="0" algn="l">
              <a:lnSpc>
                <a:spcPct val="150000"/>
              </a:lnSpc>
              <a:spcBef>
                <a:spcPts val="0"/>
              </a:spcBef>
              <a:spcAft>
                <a:spcPts val="0"/>
              </a:spcAft>
              <a:buClr>
                <a:srgbClr val="0F407E"/>
              </a:buClr>
              <a:buSzPct val="100000"/>
              <a:buFont typeface="Montserrat SemiBold"/>
              <a:buAutoNum type="arabicPeriod"/>
            </a:pPr>
            <a:r>
              <a:rPr lang="en" sz="1200">
                <a:solidFill>
                  <a:srgbClr val="0F407E"/>
                </a:solidFill>
                <a:latin typeface="Montserrat SemiBold"/>
                <a:ea typeface="Montserrat SemiBold"/>
                <a:cs typeface="Montserrat SemiBold"/>
                <a:sym typeface="Montserrat SemiBold"/>
              </a:rPr>
              <a:t>For the experienced users, they can just drag on the message to reply to, then the message is </a:t>
            </a:r>
            <a:r>
              <a:rPr lang="en" sz="1200">
                <a:solidFill>
                  <a:srgbClr val="0F407E"/>
                </a:solidFill>
                <a:latin typeface="Montserrat SemiBold"/>
                <a:ea typeface="Montserrat SemiBold"/>
                <a:cs typeface="Montserrat SemiBold"/>
                <a:sym typeface="Montserrat SemiBold"/>
              </a:rPr>
              <a:t>automatically quoted.</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56" name="Google Shape;456;p66"/>
          <p:cNvPicPr preferRelativeResize="0"/>
          <p:nvPr/>
        </p:nvPicPr>
        <p:blipFill>
          <a:blip r:embed="rId3">
            <a:alphaModFix/>
          </a:blip>
          <a:stretch>
            <a:fillRect/>
          </a:stretch>
        </p:blipFill>
        <p:spPr>
          <a:xfrm>
            <a:off x="5485425" y="1201200"/>
            <a:ext cx="1700668" cy="3657600"/>
          </a:xfrm>
          <a:prstGeom prst="rect">
            <a:avLst/>
          </a:prstGeom>
          <a:noFill/>
          <a:ln>
            <a:noFill/>
          </a:ln>
        </p:spPr>
      </p:pic>
      <p:pic>
        <p:nvPicPr>
          <p:cNvPr id="457" name="Google Shape;457;p66"/>
          <p:cNvPicPr preferRelativeResize="0"/>
          <p:nvPr/>
        </p:nvPicPr>
        <p:blipFill>
          <a:blip r:embed="rId4">
            <a:alphaModFix/>
          </a:blip>
          <a:stretch>
            <a:fillRect/>
          </a:stretch>
        </p:blipFill>
        <p:spPr>
          <a:xfrm>
            <a:off x="7332125" y="1201200"/>
            <a:ext cx="1705047" cy="3657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sp>
        <p:nvSpPr>
          <p:cNvPr id="462" name="Google Shape;462;p67"/>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67"/>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64" name="Google Shape;464;p67"/>
          <p:cNvSpPr txBox="1"/>
          <p:nvPr>
            <p:ph idx="1" type="body"/>
          </p:nvPr>
        </p:nvSpPr>
        <p:spPr>
          <a:xfrm>
            <a:off x="311700" y="1321800"/>
            <a:ext cx="50277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
                <a:solidFill>
                  <a:srgbClr val="0F407E"/>
                </a:solidFill>
                <a:latin typeface="Montserrat SemiBold"/>
                <a:ea typeface="Montserrat SemiBold"/>
                <a:cs typeface="Montserrat SemiBold"/>
                <a:sym typeface="Montserrat SemiBold"/>
              </a:rPr>
              <a:t>8</a:t>
            </a:r>
            <a:r>
              <a:rPr lang="en">
                <a:solidFill>
                  <a:srgbClr val="0F407E"/>
                </a:solidFill>
                <a:latin typeface="Montserrat SemiBold"/>
                <a:ea typeface="Montserrat SemiBold"/>
                <a:cs typeface="Montserrat SemiBold"/>
                <a:sym typeface="Montserrat SemiBold"/>
              </a:rPr>
              <a:t>. </a:t>
            </a:r>
            <a:r>
              <a:rPr lang="en" u="sng">
                <a:solidFill>
                  <a:srgbClr val="0F407E"/>
                </a:solidFill>
                <a:latin typeface="Montserrat SemiBold"/>
                <a:ea typeface="Montserrat SemiBold"/>
                <a:cs typeface="Montserrat SemiBold"/>
                <a:sym typeface="Montserrat SemiBold"/>
              </a:rPr>
              <a:t>Aesthetic and minimalist design</a:t>
            </a:r>
            <a:endParaRPr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Most of the time, users will prefer to see the interface context that is simple, important, understandable and relevant only. </a:t>
            </a:r>
            <a:br>
              <a:rPr lang="en" sz="1200">
                <a:solidFill>
                  <a:srgbClr val="0F407E"/>
                </a:solidFill>
                <a:latin typeface="Montserrat SemiBold"/>
                <a:ea typeface="Montserrat SemiBold"/>
                <a:cs typeface="Montserrat SemiBold"/>
                <a:sym typeface="Montserrat SemiBold"/>
              </a:rPr>
            </a:br>
            <a:br>
              <a:rPr lang="en" sz="1200">
                <a:solidFill>
                  <a:srgbClr val="0F407E"/>
                </a:solidFill>
                <a:latin typeface="Montserrat SemiBold"/>
                <a:ea typeface="Montserrat SemiBold"/>
                <a:cs typeface="Montserrat SemiBold"/>
                <a:sym typeface="Montserrat SemiBold"/>
              </a:rPr>
            </a:br>
            <a:r>
              <a:rPr lang="en" sz="1200">
                <a:solidFill>
                  <a:srgbClr val="0F407E"/>
                </a:solidFill>
                <a:latin typeface="Montserrat SemiBold"/>
                <a:ea typeface="Montserrat SemiBold"/>
                <a:cs typeface="Montserrat SemiBold"/>
                <a:sym typeface="Montserrat SemiBold"/>
              </a:rPr>
              <a:t>This aesthetic and minimalist design on the create voting interface shows the crucial data fields, which allows users to immediately know what data they should fill into in order to successfully create a voting.</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t/>
            </a:r>
            <a:endParaRPr sz="1200">
              <a:solidFill>
                <a:srgbClr val="0F407E"/>
              </a:solidFill>
              <a:latin typeface="Montserrat SemiBold"/>
              <a:ea typeface="Montserrat SemiBold"/>
              <a:cs typeface="Montserrat SemiBold"/>
              <a:sym typeface="Montserrat SemiBold"/>
            </a:endParaRPr>
          </a:p>
          <a:p>
            <a:pPr indent="0" lvl="0" marL="0" rtl="0" algn="l">
              <a:lnSpc>
                <a:spcPct val="150000"/>
              </a:lnSpc>
              <a:spcBef>
                <a:spcPts val="2000"/>
              </a:spcBef>
              <a:spcAft>
                <a:spcPts val="2000"/>
              </a:spcAft>
              <a:buNone/>
            </a:pPr>
            <a:r>
              <a:t/>
            </a:r>
            <a:endParaRPr sz="2000">
              <a:solidFill>
                <a:srgbClr val="0F407E"/>
              </a:solidFill>
              <a:latin typeface="Montserrat SemiBold"/>
              <a:ea typeface="Montserrat SemiBold"/>
              <a:cs typeface="Montserrat SemiBold"/>
              <a:sym typeface="Montserrat SemiBold"/>
            </a:endParaRPr>
          </a:p>
        </p:txBody>
      </p:sp>
      <p:pic>
        <p:nvPicPr>
          <p:cNvPr id="465" name="Google Shape;465;p67"/>
          <p:cNvPicPr preferRelativeResize="0"/>
          <p:nvPr/>
        </p:nvPicPr>
        <p:blipFill>
          <a:blip r:embed="rId3">
            <a:alphaModFix/>
          </a:blip>
          <a:stretch>
            <a:fillRect/>
          </a:stretch>
        </p:blipFill>
        <p:spPr>
          <a:xfrm>
            <a:off x="5494250" y="1201200"/>
            <a:ext cx="1693628" cy="3657600"/>
          </a:xfrm>
          <a:prstGeom prst="rect">
            <a:avLst/>
          </a:prstGeom>
          <a:noFill/>
          <a:ln>
            <a:noFill/>
          </a:ln>
        </p:spPr>
      </p:pic>
      <p:pic>
        <p:nvPicPr>
          <p:cNvPr id="466" name="Google Shape;466;p67"/>
          <p:cNvPicPr preferRelativeResize="0"/>
          <p:nvPr/>
        </p:nvPicPr>
        <p:blipFill>
          <a:blip r:embed="rId4">
            <a:alphaModFix/>
          </a:blip>
          <a:stretch>
            <a:fillRect/>
          </a:stretch>
        </p:blipFill>
        <p:spPr>
          <a:xfrm>
            <a:off x="7342725" y="1201200"/>
            <a:ext cx="1690554" cy="3657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68"/>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68"/>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Heuristic Evaluation</a:t>
            </a:r>
            <a:endParaRPr b="1" sz="2520">
              <a:solidFill>
                <a:srgbClr val="0F407E"/>
              </a:solidFill>
              <a:latin typeface="Montserrat"/>
              <a:ea typeface="Montserrat"/>
              <a:cs typeface="Montserrat"/>
              <a:sym typeface="Montserrat"/>
            </a:endParaRPr>
          </a:p>
        </p:txBody>
      </p:sp>
      <p:sp>
        <p:nvSpPr>
          <p:cNvPr id="473" name="Google Shape;473;p68"/>
          <p:cNvSpPr txBox="1"/>
          <p:nvPr>
            <p:ph idx="1" type="body"/>
          </p:nvPr>
        </p:nvSpPr>
        <p:spPr>
          <a:xfrm>
            <a:off x="311700" y="1307000"/>
            <a:ext cx="7692900" cy="12642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450">
                <a:solidFill>
                  <a:srgbClr val="0F407E"/>
                </a:solidFill>
                <a:latin typeface="Montserrat SemiBold"/>
                <a:ea typeface="Montserrat SemiBold"/>
                <a:cs typeface="Montserrat SemiBold"/>
                <a:sym typeface="Montserrat SemiBold"/>
              </a:rPr>
              <a:t>9</a:t>
            </a:r>
            <a:r>
              <a:rPr lang="en" sz="1450">
                <a:solidFill>
                  <a:srgbClr val="0F407E"/>
                </a:solidFill>
                <a:latin typeface="Montserrat SemiBold"/>
                <a:ea typeface="Montserrat SemiBold"/>
                <a:cs typeface="Montserrat SemiBold"/>
                <a:sym typeface="Montserrat SemiBold"/>
              </a:rPr>
              <a:t>. </a:t>
            </a:r>
            <a:r>
              <a:rPr lang="en" sz="1475" u="sng">
                <a:solidFill>
                  <a:srgbClr val="0F407E"/>
                </a:solidFill>
                <a:latin typeface="Montserrat SemiBold"/>
                <a:ea typeface="Montserrat SemiBold"/>
                <a:cs typeface="Montserrat SemiBold"/>
                <a:sym typeface="Montserrat SemiBold"/>
              </a:rPr>
              <a:t>Help users recognize, diagnose, and recover from errors</a:t>
            </a:r>
            <a:endParaRPr sz="1475"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We do not implement this principle in our design. However, it should be included in the design in future. This is because it is crucial for acknowledging users when they have made some mistakes or missed out some crucial data field</a:t>
            </a:r>
            <a:r>
              <a:rPr lang="en" sz="1200">
                <a:solidFill>
                  <a:srgbClr val="0F407E"/>
                </a:solidFill>
                <a:latin typeface="Montserrat SemiBold"/>
                <a:ea typeface="Montserrat SemiBold"/>
                <a:cs typeface="Montserrat SemiBold"/>
                <a:sym typeface="Montserrat SemiBold"/>
              </a:rPr>
              <a:t>.</a:t>
            </a:r>
            <a:endParaRPr sz="2000">
              <a:solidFill>
                <a:srgbClr val="0F407E"/>
              </a:solidFill>
              <a:latin typeface="Montserrat SemiBold"/>
              <a:ea typeface="Montserrat SemiBold"/>
              <a:cs typeface="Montserrat SemiBold"/>
              <a:sym typeface="Montserrat SemiBold"/>
            </a:endParaRPr>
          </a:p>
        </p:txBody>
      </p:sp>
      <p:sp>
        <p:nvSpPr>
          <p:cNvPr id="474" name="Google Shape;474;p68"/>
          <p:cNvSpPr txBox="1"/>
          <p:nvPr>
            <p:ph idx="1" type="body"/>
          </p:nvPr>
        </p:nvSpPr>
        <p:spPr>
          <a:xfrm>
            <a:off x="311700" y="2999275"/>
            <a:ext cx="7692900" cy="15414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450">
                <a:solidFill>
                  <a:srgbClr val="0F407E"/>
                </a:solidFill>
                <a:latin typeface="Montserrat SemiBold"/>
                <a:ea typeface="Montserrat SemiBold"/>
                <a:cs typeface="Montserrat SemiBold"/>
                <a:sym typeface="Montserrat SemiBold"/>
              </a:rPr>
              <a:t>10</a:t>
            </a:r>
            <a:r>
              <a:rPr lang="en" sz="1450">
                <a:solidFill>
                  <a:srgbClr val="0F407E"/>
                </a:solidFill>
                <a:latin typeface="Montserrat SemiBold"/>
                <a:ea typeface="Montserrat SemiBold"/>
                <a:cs typeface="Montserrat SemiBold"/>
                <a:sym typeface="Montserrat SemiBold"/>
              </a:rPr>
              <a:t>. </a:t>
            </a:r>
            <a:r>
              <a:rPr lang="en" sz="1475" u="sng">
                <a:solidFill>
                  <a:srgbClr val="0F407E"/>
                </a:solidFill>
                <a:latin typeface="Montserrat SemiBold"/>
                <a:ea typeface="Montserrat SemiBold"/>
                <a:cs typeface="Montserrat SemiBold"/>
                <a:sym typeface="Montserrat SemiBold"/>
              </a:rPr>
              <a:t>Help and documentation</a:t>
            </a:r>
            <a:endParaRPr sz="1475" u="sng">
              <a:solidFill>
                <a:srgbClr val="0F407E"/>
              </a:solidFill>
              <a:latin typeface="Montserrat SemiBold"/>
              <a:ea typeface="Montserrat SemiBold"/>
              <a:cs typeface="Montserrat SemiBold"/>
              <a:sym typeface="Montserrat SemiBold"/>
            </a:endParaRPr>
          </a:p>
          <a:p>
            <a:pPr indent="0" lvl="0" marL="457200" rtl="0" algn="l">
              <a:lnSpc>
                <a:spcPct val="150000"/>
              </a:lnSpc>
              <a:spcBef>
                <a:spcPts val="0"/>
              </a:spcBef>
              <a:spcAft>
                <a:spcPts val="0"/>
              </a:spcAft>
              <a:buNone/>
            </a:pPr>
            <a:r>
              <a:rPr lang="en" sz="1200">
                <a:solidFill>
                  <a:srgbClr val="0F407E"/>
                </a:solidFill>
                <a:latin typeface="Montserrat SemiBold"/>
                <a:ea typeface="Montserrat SemiBold"/>
                <a:cs typeface="Montserrat SemiBold"/>
                <a:sym typeface="Montserrat SemiBold"/>
              </a:rPr>
              <a:t>We do not implement this principle in our design. However, this principle is crucial for being applied in the design in future. This is because it can provide some important information for users to refer to when users are dealing with some issues dealing with the system.</a:t>
            </a:r>
            <a:endParaRPr sz="2000">
              <a:solidFill>
                <a:srgbClr val="0F407E"/>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8"/>
          <p:cNvSpPr/>
          <p:nvPr/>
        </p:nvSpPr>
        <p:spPr>
          <a:xfrm rot="5400000">
            <a:off x="2003700" y="-2004300"/>
            <a:ext cx="51366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8"/>
          <p:cNvSpPr/>
          <p:nvPr/>
        </p:nvSpPr>
        <p:spPr>
          <a:xfrm>
            <a:off x="-7650" y="954300"/>
            <a:ext cx="9159300" cy="3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8"/>
          <p:cNvSpPr txBox="1"/>
          <p:nvPr>
            <p:ph type="title"/>
          </p:nvPr>
        </p:nvSpPr>
        <p:spPr>
          <a:xfrm>
            <a:off x="311700" y="1823100"/>
            <a:ext cx="8520600" cy="15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800">
                <a:solidFill>
                  <a:srgbClr val="0F407E"/>
                </a:solidFill>
                <a:latin typeface="Montserrat"/>
                <a:ea typeface="Montserrat"/>
                <a:cs typeface="Montserrat"/>
                <a:sym typeface="Montserrat"/>
              </a:rPr>
              <a:t>PACT Analysis</a:t>
            </a:r>
            <a:endParaRPr b="1" sz="4800">
              <a:solidFill>
                <a:srgbClr val="0F407E"/>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9"/>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9"/>
          <p:cNvSpPr txBox="1"/>
          <p:nvPr>
            <p:ph idx="1" type="body"/>
          </p:nvPr>
        </p:nvSpPr>
        <p:spPr>
          <a:xfrm>
            <a:off x="311700" y="1321800"/>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 sz="2106">
                <a:solidFill>
                  <a:srgbClr val="0F407E"/>
                </a:solidFill>
                <a:latin typeface="Montserrat"/>
                <a:ea typeface="Montserrat"/>
                <a:cs typeface="Montserrat"/>
                <a:sym typeface="Montserrat"/>
              </a:rPr>
              <a:t>Age Group</a:t>
            </a:r>
            <a:endParaRPr b="1" sz="2106">
              <a:solidFill>
                <a:srgbClr val="0F407E"/>
              </a:solidFill>
              <a:latin typeface="Montserrat"/>
              <a:ea typeface="Montserrat"/>
              <a:cs typeface="Montserrat"/>
              <a:sym typeface="Montserrat"/>
            </a:endParaRPr>
          </a:p>
          <a:p>
            <a:pPr indent="-336550" lvl="0" marL="4572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Below 18 years old: </a:t>
            </a:r>
            <a:endParaRPr sz="2000">
              <a:solidFill>
                <a:srgbClr val="0F407E"/>
              </a:solidFill>
              <a:latin typeface="Montserrat SemiBold"/>
              <a:ea typeface="Montserrat SemiBold"/>
              <a:cs typeface="Montserrat SemiBold"/>
              <a:sym typeface="Montserrat SemiBold"/>
            </a:endParaRPr>
          </a:p>
          <a:p>
            <a:pPr indent="-33655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developing new abilities and skills</a:t>
            </a:r>
            <a:endParaRPr sz="2000">
              <a:solidFill>
                <a:srgbClr val="0F407E"/>
              </a:solidFill>
              <a:latin typeface="Montserrat SemiBold"/>
              <a:ea typeface="Montserrat SemiBold"/>
              <a:cs typeface="Montserrat SemiBold"/>
              <a:sym typeface="Montserrat SemiBold"/>
            </a:endParaRPr>
          </a:p>
          <a:p>
            <a:pPr indent="-33655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High curiousness</a:t>
            </a:r>
            <a:endParaRPr sz="20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000"/>
              </a:spcBef>
              <a:spcAft>
                <a:spcPts val="0"/>
              </a:spcAft>
              <a:buNone/>
            </a:pPr>
            <a:r>
              <a:t/>
            </a:r>
            <a:endParaRPr sz="2000">
              <a:solidFill>
                <a:srgbClr val="0F407E"/>
              </a:solidFill>
              <a:latin typeface="Montserrat SemiBold"/>
              <a:ea typeface="Montserrat SemiBold"/>
              <a:cs typeface="Montserrat SemiBold"/>
              <a:sym typeface="Montserrat SemiBold"/>
            </a:endParaRPr>
          </a:p>
          <a:p>
            <a:pPr indent="-336550" lvl="0" marL="4572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Between 18 to 24 years old:</a:t>
            </a:r>
            <a:endParaRPr sz="2000">
              <a:solidFill>
                <a:srgbClr val="0F407E"/>
              </a:solidFill>
              <a:latin typeface="Montserrat SemiBold"/>
              <a:ea typeface="Montserrat SemiBold"/>
              <a:cs typeface="Montserrat SemiBold"/>
              <a:sym typeface="Montserrat SemiBold"/>
            </a:endParaRPr>
          </a:p>
          <a:p>
            <a:pPr indent="-33655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Desire to expand social cycle</a:t>
            </a:r>
            <a:endParaRPr sz="2000">
              <a:solidFill>
                <a:srgbClr val="0F407E"/>
              </a:solidFill>
              <a:latin typeface="Montserrat SemiBold"/>
              <a:ea typeface="Montserrat SemiBold"/>
              <a:cs typeface="Montserrat SemiBold"/>
              <a:sym typeface="Montserrat SemiBold"/>
            </a:endParaRPr>
          </a:p>
          <a:p>
            <a:pPr indent="-33655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Love to customize their own components</a:t>
            </a:r>
            <a:endParaRPr sz="2000">
              <a:solidFill>
                <a:srgbClr val="0F407E"/>
              </a:solidFill>
              <a:latin typeface="Montserrat SemiBold"/>
              <a:ea typeface="Montserrat SemiBold"/>
              <a:cs typeface="Montserrat SemiBold"/>
              <a:sym typeface="Montserrat SemiBold"/>
            </a:endParaRPr>
          </a:p>
          <a:p>
            <a:pPr indent="-33655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Use various online social platforms</a:t>
            </a:r>
            <a:endParaRPr sz="2000">
              <a:solidFill>
                <a:srgbClr val="0F407E"/>
              </a:solidFill>
              <a:latin typeface="Montserrat SemiBold"/>
              <a:ea typeface="Montserrat SemiBold"/>
              <a:cs typeface="Montserrat SemiBold"/>
              <a:sym typeface="Montserrat SemiBold"/>
            </a:endParaRPr>
          </a:p>
          <a:p>
            <a:pPr indent="-336550" lvl="1" marL="914400" rtl="0" algn="l">
              <a:lnSpc>
                <a:spcPct val="100000"/>
              </a:lnSpc>
              <a:spcBef>
                <a:spcPts val="1000"/>
              </a:spcBef>
              <a:spcAft>
                <a:spcPts val="100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Follow the latest trend and interesting design</a:t>
            </a:r>
            <a:endParaRPr sz="2000">
              <a:solidFill>
                <a:srgbClr val="0F407E"/>
              </a:solidFill>
              <a:latin typeface="Montserrat SemiBold"/>
              <a:ea typeface="Montserrat SemiBold"/>
              <a:cs typeface="Montserrat SemiBold"/>
              <a:sym typeface="Montserrat SemiBold"/>
            </a:endParaRPr>
          </a:p>
        </p:txBody>
      </p:sp>
      <p:sp>
        <p:nvSpPr>
          <p:cNvPr id="99" name="Google Shape;99;p19"/>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People</a:t>
            </a:r>
            <a:endParaRPr b="1" sz="2520">
              <a:solidFill>
                <a:srgbClr val="0F407E"/>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20"/>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20"/>
          <p:cNvSpPr txBox="1"/>
          <p:nvPr>
            <p:ph idx="1" type="body"/>
          </p:nvPr>
        </p:nvSpPr>
        <p:spPr>
          <a:xfrm>
            <a:off x="311700" y="1321800"/>
            <a:ext cx="8520600" cy="3416400"/>
          </a:xfrm>
          <a:prstGeom prst="rect">
            <a:avLst/>
          </a:prstGeom>
        </p:spPr>
        <p:txBody>
          <a:bodyPr anchorCtr="0" anchor="t" bIns="91425" lIns="91425" spcFirstLastPara="1" rIns="91425" wrap="square" tIns="91425">
            <a:normAutofit fontScale="70000" lnSpcReduction="20000"/>
          </a:bodyPr>
          <a:lstStyle/>
          <a:p>
            <a:pPr indent="-317500" lvl="0" marL="457200" rtl="0" algn="l">
              <a:lnSpc>
                <a:spcPct val="100000"/>
              </a:lnSpc>
              <a:spcBef>
                <a:spcPts val="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Between 25 to 50 years old: </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Focus on high </a:t>
            </a:r>
            <a:r>
              <a:rPr lang="en" sz="2000">
                <a:solidFill>
                  <a:srgbClr val="0F407E"/>
                </a:solidFill>
                <a:latin typeface="Montserrat SemiBold"/>
                <a:ea typeface="Montserrat SemiBold"/>
                <a:cs typeface="Montserrat SemiBold"/>
                <a:sym typeface="Montserrat SemiBold"/>
              </a:rPr>
              <a:t>efficiency design &amp; features</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Keep track of workspace pace</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Use messaging application</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Make payment using smartphone</a:t>
            </a:r>
            <a:endParaRPr sz="2000">
              <a:solidFill>
                <a:srgbClr val="0F407E"/>
              </a:solidFill>
              <a:latin typeface="Montserrat SemiBold"/>
              <a:ea typeface="Montserrat SemiBold"/>
              <a:cs typeface="Montserrat SemiBold"/>
              <a:sym typeface="Montserrat SemiBold"/>
            </a:endParaRPr>
          </a:p>
          <a:p>
            <a:pPr indent="0" lvl="0" marL="0" rtl="0" algn="l">
              <a:lnSpc>
                <a:spcPct val="100000"/>
              </a:lnSpc>
              <a:spcBef>
                <a:spcPts val="1000"/>
              </a:spcBef>
              <a:spcAft>
                <a:spcPts val="0"/>
              </a:spcAft>
              <a:buNone/>
            </a:pPr>
            <a:r>
              <a:t/>
            </a:r>
            <a:endParaRPr sz="2000">
              <a:solidFill>
                <a:srgbClr val="0F407E"/>
              </a:solidFill>
              <a:latin typeface="Montserrat SemiBold"/>
              <a:ea typeface="Montserrat SemiBold"/>
              <a:cs typeface="Montserrat SemiBold"/>
              <a:sym typeface="Montserrat SemiBold"/>
            </a:endParaRPr>
          </a:p>
          <a:p>
            <a:pPr indent="-317500" lvl="0" marL="4572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Over 51 years old:</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Perceive simple and understandable info</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Use messaging application</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Receive info using auditory sense</a:t>
            </a:r>
            <a:endParaRPr sz="2000">
              <a:solidFill>
                <a:srgbClr val="0F407E"/>
              </a:solidFill>
              <a:latin typeface="Montserrat SemiBold"/>
              <a:ea typeface="Montserrat SemiBold"/>
              <a:cs typeface="Montserrat SemiBold"/>
              <a:sym typeface="Montserrat SemiBold"/>
            </a:endParaRPr>
          </a:p>
          <a:p>
            <a:pPr indent="-317500" lvl="1" marL="914400" rtl="0" algn="l">
              <a:lnSpc>
                <a:spcPct val="100000"/>
              </a:lnSpc>
              <a:spcBef>
                <a:spcPts val="1000"/>
              </a:spcBef>
              <a:spcAft>
                <a:spcPts val="1000"/>
              </a:spcAft>
              <a:buClr>
                <a:srgbClr val="0F407E"/>
              </a:buClr>
              <a:buSzPct val="100000"/>
              <a:buFont typeface="Montserrat SemiBold"/>
              <a:buChar char="○"/>
            </a:pPr>
            <a:r>
              <a:rPr lang="en" sz="2000">
                <a:solidFill>
                  <a:srgbClr val="0F407E"/>
                </a:solidFill>
                <a:latin typeface="Montserrat SemiBold"/>
                <a:ea typeface="Montserrat SemiBold"/>
                <a:cs typeface="Montserrat SemiBold"/>
                <a:sym typeface="Montserrat SemiBold"/>
              </a:rPr>
              <a:t>Tend to maintain body health</a:t>
            </a:r>
            <a:endParaRPr sz="2000">
              <a:solidFill>
                <a:srgbClr val="0F407E"/>
              </a:solidFill>
              <a:latin typeface="Montserrat SemiBold"/>
              <a:ea typeface="Montserrat SemiBold"/>
              <a:cs typeface="Montserrat SemiBold"/>
              <a:sym typeface="Montserrat SemiBold"/>
            </a:endParaRPr>
          </a:p>
        </p:txBody>
      </p:sp>
      <p:sp>
        <p:nvSpPr>
          <p:cNvPr id="106" name="Google Shape;106;p20"/>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People</a:t>
            </a:r>
            <a:endParaRPr b="1" sz="2520">
              <a:solidFill>
                <a:srgbClr val="0F407E"/>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21"/>
          <p:cNvSpPr/>
          <p:nvPr/>
        </p:nvSpPr>
        <p:spPr>
          <a:xfrm rot="5400000">
            <a:off x="2458500" y="-1549650"/>
            <a:ext cx="4227000" cy="9159300"/>
          </a:xfrm>
          <a:prstGeom prst="rect">
            <a:avLst/>
          </a:prstGeom>
          <a:solidFill>
            <a:srgbClr val="CFE2F3">
              <a:alpha val="67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21"/>
          <p:cNvSpPr txBox="1"/>
          <p:nvPr>
            <p:ph idx="1" type="body"/>
          </p:nvPr>
        </p:nvSpPr>
        <p:spPr>
          <a:xfrm>
            <a:off x="311700" y="1321800"/>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 sz="2000">
                <a:solidFill>
                  <a:srgbClr val="0F407E"/>
                </a:solidFill>
                <a:latin typeface="Montserrat"/>
                <a:ea typeface="Montserrat"/>
                <a:cs typeface="Montserrat"/>
                <a:sym typeface="Montserrat"/>
              </a:rPr>
              <a:t>Language</a:t>
            </a:r>
            <a:endParaRPr b="1" sz="2000">
              <a:solidFill>
                <a:srgbClr val="0F407E"/>
              </a:solidFill>
              <a:latin typeface="Montserrat"/>
              <a:ea typeface="Montserrat"/>
              <a:cs typeface="Montserrat"/>
              <a:sym typeface="Montserrat"/>
            </a:endParaRPr>
          </a:p>
          <a:p>
            <a:pPr indent="-355600" lvl="0" marL="457200" rtl="0" algn="l">
              <a:lnSpc>
                <a:spcPct val="150000"/>
              </a:lnSpc>
              <a:spcBef>
                <a:spcPts val="100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People will more prefer their own mother language</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Example:</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Malay: Prefer Bahasa Melayu</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Chinese: Prefer Mandarin</a:t>
            </a:r>
            <a:endParaRPr sz="2000">
              <a:solidFill>
                <a:srgbClr val="0F407E"/>
              </a:solidFill>
              <a:latin typeface="Montserrat SemiBold"/>
              <a:ea typeface="Montserrat SemiBold"/>
              <a:cs typeface="Montserrat SemiBold"/>
              <a:sym typeface="Montserrat SemiBold"/>
            </a:endParaRPr>
          </a:p>
          <a:p>
            <a:pPr indent="-355600" lvl="1" marL="9144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Indian: Prefer Tamil</a:t>
            </a:r>
            <a:endParaRPr sz="2000">
              <a:solidFill>
                <a:srgbClr val="0F407E"/>
              </a:solidFill>
              <a:latin typeface="Montserrat SemiBold"/>
              <a:ea typeface="Montserrat SemiBold"/>
              <a:cs typeface="Montserrat SemiBold"/>
              <a:sym typeface="Montserrat SemiBold"/>
            </a:endParaRPr>
          </a:p>
          <a:p>
            <a:pPr indent="-355600" lvl="0" marL="457200" rtl="0" algn="l">
              <a:lnSpc>
                <a:spcPct val="150000"/>
              </a:lnSpc>
              <a:spcBef>
                <a:spcPts val="0"/>
              </a:spcBef>
              <a:spcAft>
                <a:spcPts val="0"/>
              </a:spcAft>
              <a:buClr>
                <a:srgbClr val="0F407E"/>
              </a:buClr>
              <a:buSzPts val="2000"/>
              <a:buFont typeface="Montserrat SemiBold"/>
              <a:buChar char="●"/>
            </a:pPr>
            <a:r>
              <a:rPr lang="en" sz="2000">
                <a:solidFill>
                  <a:srgbClr val="0F407E"/>
                </a:solidFill>
                <a:latin typeface="Montserrat SemiBold"/>
                <a:ea typeface="Montserrat SemiBold"/>
                <a:cs typeface="Montserrat SemiBold"/>
                <a:sym typeface="Montserrat SemiBold"/>
              </a:rPr>
              <a:t>People have to spend time to do translation when facing with unfamiliar language</a:t>
            </a:r>
            <a:endParaRPr sz="2000">
              <a:solidFill>
                <a:srgbClr val="0F407E"/>
              </a:solidFill>
              <a:latin typeface="Montserrat SemiBold"/>
              <a:ea typeface="Montserrat SemiBold"/>
              <a:cs typeface="Montserrat SemiBold"/>
              <a:sym typeface="Montserrat SemiBold"/>
            </a:endParaRPr>
          </a:p>
        </p:txBody>
      </p:sp>
      <p:sp>
        <p:nvSpPr>
          <p:cNvPr id="113" name="Google Shape;113;p21"/>
          <p:cNvSpPr txBox="1"/>
          <p:nvPr>
            <p:ph type="title"/>
          </p:nvPr>
        </p:nvSpPr>
        <p:spPr>
          <a:xfrm>
            <a:off x="311700" y="19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20">
                <a:solidFill>
                  <a:srgbClr val="0F407E"/>
                </a:solidFill>
                <a:latin typeface="Montserrat"/>
                <a:ea typeface="Montserrat"/>
                <a:cs typeface="Montserrat"/>
                <a:sym typeface="Montserrat"/>
              </a:rPr>
              <a:t>People</a:t>
            </a:r>
            <a:endParaRPr b="1" sz="2520">
              <a:solidFill>
                <a:srgbClr val="0F407E"/>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